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6" r:id="rId2"/>
    <p:sldId id="267" r:id="rId3"/>
    <p:sldId id="268" r:id="rId4"/>
    <p:sldId id="269" r:id="rId5"/>
    <p:sldId id="270" r:id="rId6"/>
    <p:sldId id="271"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007A84-5B63-4A93-A868-F56E5B2AC2C1}" type="datetimeFigureOut">
              <a:rPr lang="en-IN" smtClean="0"/>
              <a:t>09-01-2023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558D83-43AE-459D-8F10-15DB9D4ABC56}" type="slidenum">
              <a:rPr lang="en-IN" smtClean="0"/>
              <a:t>‹#›</a:t>
            </a:fld>
            <a:endParaRPr lang="en-IN"/>
          </a:p>
        </p:txBody>
      </p:sp>
    </p:spTree>
    <p:extLst>
      <p:ext uri="{BB962C8B-B14F-4D97-AF65-F5344CB8AC3E}">
        <p14:creationId xmlns:p14="http://schemas.microsoft.com/office/powerpoint/2010/main" val="19777173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19B1B143-CA0C-4B32-9737-A8FF390BDF74}" type="slidenum">
              <a:rPr lang="en-IN" smtClean="0"/>
              <a:t>1</a:t>
            </a:fld>
            <a:endParaRPr lang="en-IN"/>
          </a:p>
        </p:txBody>
      </p:sp>
    </p:spTree>
    <p:extLst>
      <p:ext uri="{BB962C8B-B14F-4D97-AF65-F5344CB8AC3E}">
        <p14:creationId xmlns:p14="http://schemas.microsoft.com/office/powerpoint/2010/main" val="2754248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64A49-8CAB-B3B6-2AB1-E27EA99AEF7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2F9E6903-27FB-83EB-CE03-1361AE7935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E7123DE7-F65B-DC59-774F-0DE6EEB86FE1}"/>
              </a:ext>
            </a:extLst>
          </p:cNvPr>
          <p:cNvSpPr>
            <a:spLocks noGrp="1"/>
          </p:cNvSpPr>
          <p:nvPr>
            <p:ph type="dt" sz="half" idx="10"/>
          </p:nvPr>
        </p:nvSpPr>
        <p:spPr/>
        <p:txBody>
          <a:bodyPr/>
          <a:lstStyle/>
          <a:p>
            <a:fld id="{F8B694D4-A99F-439B-B7DD-661B830E9716}" type="datetimeFigureOut">
              <a:rPr lang="en-IN" smtClean="0"/>
              <a:t>09-01-2023</a:t>
            </a:fld>
            <a:endParaRPr lang="en-IN"/>
          </a:p>
        </p:txBody>
      </p:sp>
      <p:sp>
        <p:nvSpPr>
          <p:cNvPr id="5" name="Footer Placeholder 4">
            <a:extLst>
              <a:ext uri="{FF2B5EF4-FFF2-40B4-BE49-F238E27FC236}">
                <a16:creationId xmlns:a16="http://schemas.microsoft.com/office/drawing/2014/main" id="{0784D676-D43D-65E9-EFDA-583EA74E821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4D4E8C5-910E-8FD1-3DE6-8240DE19FF2B}"/>
              </a:ext>
            </a:extLst>
          </p:cNvPr>
          <p:cNvSpPr>
            <a:spLocks noGrp="1"/>
          </p:cNvSpPr>
          <p:nvPr>
            <p:ph type="sldNum" sz="quarter" idx="12"/>
          </p:nvPr>
        </p:nvSpPr>
        <p:spPr/>
        <p:txBody>
          <a:bodyPr/>
          <a:lstStyle/>
          <a:p>
            <a:fld id="{D2A6A9B7-6997-4127-8469-1A3C806E875A}" type="slidenum">
              <a:rPr lang="en-IN" smtClean="0"/>
              <a:t>‹#›</a:t>
            </a:fld>
            <a:endParaRPr lang="en-IN"/>
          </a:p>
        </p:txBody>
      </p:sp>
    </p:spTree>
    <p:extLst>
      <p:ext uri="{BB962C8B-B14F-4D97-AF65-F5344CB8AC3E}">
        <p14:creationId xmlns:p14="http://schemas.microsoft.com/office/powerpoint/2010/main" val="1074092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AD268-A63D-CD1D-529E-E823298351B0}"/>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64A712C-3B39-1CD7-E4D4-C3F7FA74876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8569B2D-A48F-124B-D728-679FC1A8D839}"/>
              </a:ext>
            </a:extLst>
          </p:cNvPr>
          <p:cNvSpPr>
            <a:spLocks noGrp="1"/>
          </p:cNvSpPr>
          <p:nvPr>
            <p:ph type="dt" sz="half" idx="10"/>
          </p:nvPr>
        </p:nvSpPr>
        <p:spPr/>
        <p:txBody>
          <a:bodyPr/>
          <a:lstStyle/>
          <a:p>
            <a:fld id="{F8B694D4-A99F-439B-B7DD-661B830E9716}" type="datetimeFigureOut">
              <a:rPr lang="en-IN" smtClean="0"/>
              <a:t>09-01-2023</a:t>
            </a:fld>
            <a:endParaRPr lang="en-IN"/>
          </a:p>
        </p:txBody>
      </p:sp>
      <p:sp>
        <p:nvSpPr>
          <p:cNvPr id="5" name="Footer Placeholder 4">
            <a:extLst>
              <a:ext uri="{FF2B5EF4-FFF2-40B4-BE49-F238E27FC236}">
                <a16:creationId xmlns:a16="http://schemas.microsoft.com/office/drawing/2014/main" id="{399F52E2-2BB3-EAE0-33D6-5AC2561A4A8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A41CAD0-7AC0-0E8B-9683-A610B0525709}"/>
              </a:ext>
            </a:extLst>
          </p:cNvPr>
          <p:cNvSpPr>
            <a:spLocks noGrp="1"/>
          </p:cNvSpPr>
          <p:nvPr>
            <p:ph type="sldNum" sz="quarter" idx="12"/>
          </p:nvPr>
        </p:nvSpPr>
        <p:spPr/>
        <p:txBody>
          <a:bodyPr/>
          <a:lstStyle/>
          <a:p>
            <a:fld id="{D2A6A9B7-6997-4127-8469-1A3C806E875A}" type="slidenum">
              <a:rPr lang="en-IN" smtClean="0"/>
              <a:t>‹#›</a:t>
            </a:fld>
            <a:endParaRPr lang="en-IN"/>
          </a:p>
        </p:txBody>
      </p:sp>
    </p:spTree>
    <p:extLst>
      <p:ext uri="{BB962C8B-B14F-4D97-AF65-F5344CB8AC3E}">
        <p14:creationId xmlns:p14="http://schemas.microsoft.com/office/powerpoint/2010/main" val="3601536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4CFA6D3-D672-FCF9-00B5-0037B019C1D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CB23213-9DD0-E708-9E1F-68EBCC209F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4CF6AE4-F5BF-D6CD-FB2F-338806744258}"/>
              </a:ext>
            </a:extLst>
          </p:cNvPr>
          <p:cNvSpPr>
            <a:spLocks noGrp="1"/>
          </p:cNvSpPr>
          <p:nvPr>
            <p:ph type="dt" sz="half" idx="10"/>
          </p:nvPr>
        </p:nvSpPr>
        <p:spPr/>
        <p:txBody>
          <a:bodyPr/>
          <a:lstStyle/>
          <a:p>
            <a:fld id="{F8B694D4-A99F-439B-B7DD-661B830E9716}" type="datetimeFigureOut">
              <a:rPr lang="en-IN" smtClean="0"/>
              <a:t>09-01-2023</a:t>
            </a:fld>
            <a:endParaRPr lang="en-IN"/>
          </a:p>
        </p:txBody>
      </p:sp>
      <p:sp>
        <p:nvSpPr>
          <p:cNvPr id="5" name="Footer Placeholder 4">
            <a:extLst>
              <a:ext uri="{FF2B5EF4-FFF2-40B4-BE49-F238E27FC236}">
                <a16:creationId xmlns:a16="http://schemas.microsoft.com/office/drawing/2014/main" id="{9F3B7483-23B6-6D6C-C5F0-44757A82EA6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56FA034-FE52-8C5C-65DC-9598D54FC171}"/>
              </a:ext>
            </a:extLst>
          </p:cNvPr>
          <p:cNvSpPr>
            <a:spLocks noGrp="1"/>
          </p:cNvSpPr>
          <p:nvPr>
            <p:ph type="sldNum" sz="quarter" idx="12"/>
          </p:nvPr>
        </p:nvSpPr>
        <p:spPr/>
        <p:txBody>
          <a:bodyPr/>
          <a:lstStyle/>
          <a:p>
            <a:fld id="{D2A6A9B7-6997-4127-8469-1A3C806E875A}" type="slidenum">
              <a:rPr lang="en-IN" smtClean="0"/>
              <a:t>‹#›</a:t>
            </a:fld>
            <a:endParaRPr lang="en-IN"/>
          </a:p>
        </p:txBody>
      </p:sp>
    </p:spTree>
    <p:extLst>
      <p:ext uri="{BB962C8B-B14F-4D97-AF65-F5344CB8AC3E}">
        <p14:creationId xmlns:p14="http://schemas.microsoft.com/office/powerpoint/2010/main" val="4104247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358B3-1FC3-65D5-E736-967AFFF1089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F028558-4E1D-53DB-1D92-5EFB6FCE45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12806E0-35D2-B4D4-7E50-272BF627654D}"/>
              </a:ext>
            </a:extLst>
          </p:cNvPr>
          <p:cNvSpPr>
            <a:spLocks noGrp="1"/>
          </p:cNvSpPr>
          <p:nvPr>
            <p:ph type="dt" sz="half" idx="10"/>
          </p:nvPr>
        </p:nvSpPr>
        <p:spPr/>
        <p:txBody>
          <a:bodyPr/>
          <a:lstStyle/>
          <a:p>
            <a:fld id="{F8B694D4-A99F-439B-B7DD-661B830E9716}" type="datetimeFigureOut">
              <a:rPr lang="en-IN" smtClean="0"/>
              <a:t>09-01-2023</a:t>
            </a:fld>
            <a:endParaRPr lang="en-IN"/>
          </a:p>
        </p:txBody>
      </p:sp>
      <p:sp>
        <p:nvSpPr>
          <p:cNvPr id="5" name="Footer Placeholder 4">
            <a:extLst>
              <a:ext uri="{FF2B5EF4-FFF2-40B4-BE49-F238E27FC236}">
                <a16:creationId xmlns:a16="http://schemas.microsoft.com/office/drawing/2014/main" id="{8698A2DC-B66F-66D9-76AB-5FED9407B4B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3AD3C22-7DA9-ADDD-81F9-5825FA57678B}"/>
              </a:ext>
            </a:extLst>
          </p:cNvPr>
          <p:cNvSpPr>
            <a:spLocks noGrp="1"/>
          </p:cNvSpPr>
          <p:nvPr>
            <p:ph type="sldNum" sz="quarter" idx="12"/>
          </p:nvPr>
        </p:nvSpPr>
        <p:spPr/>
        <p:txBody>
          <a:bodyPr/>
          <a:lstStyle/>
          <a:p>
            <a:fld id="{D2A6A9B7-6997-4127-8469-1A3C806E875A}" type="slidenum">
              <a:rPr lang="en-IN" smtClean="0"/>
              <a:t>‹#›</a:t>
            </a:fld>
            <a:endParaRPr lang="en-IN"/>
          </a:p>
        </p:txBody>
      </p:sp>
    </p:spTree>
    <p:extLst>
      <p:ext uri="{BB962C8B-B14F-4D97-AF65-F5344CB8AC3E}">
        <p14:creationId xmlns:p14="http://schemas.microsoft.com/office/powerpoint/2010/main" val="4093670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E3E85-E8AD-59E8-A08A-B066C117CE8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B93155B7-AE93-4209-6B8F-A768E053B4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E58B2E-0DA3-85E0-E4CA-90638E63C735}"/>
              </a:ext>
            </a:extLst>
          </p:cNvPr>
          <p:cNvSpPr>
            <a:spLocks noGrp="1"/>
          </p:cNvSpPr>
          <p:nvPr>
            <p:ph type="dt" sz="half" idx="10"/>
          </p:nvPr>
        </p:nvSpPr>
        <p:spPr/>
        <p:txBody>
          <a:bodyPr/>
          <a:lstStyle/>
          <a:p>
            <a:fld id="{F8B694D4-A99F-439B-B7DD-661B830E9716}" type="datetimeFigureOut">
              <a:rPr lang="en-IN" smtClean="0"/>
              <a:t>09-01-2023</a:t>
            </a:fld>
            <a:endParaRPr lang="en-IN"/>
          </a:p>
        </p:txBody>
      </p:sp>
      <p:sp>
        <p:nvSpPr>
          <p:cNvPr id="5" name="Footer Placeholder 4">
            <a:extLst>
              <a:ext uri="{FF2B5EF4-FFF2-40B4-BE49-F238E27FC236}">
                <a16:creationId xmlns:a16="http://schemas.microsoft.com/office/drawing/2014/main" id="{C4600892-6D05-9BDA-40FE-614914FA2F8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FABC77C-0969-CF54-8CC0-9D8D3E616FEA}"/>
              </a:ext>
            </a:extLst>
          </p:cNvPr>
          <p:cNvSpPr>
            <a:spLocks noGrp="1"/>
          </p:cNvSpPr>
          <p:nvPr>
            <p:ph type="sldNum" sz="quarter" idx="12"/>
          </p:nvPr>
        </p:nvSpPr>
        <p:spPr/>
        <p:txBody>
          <a:bodyPr/>
          <a:lstStyle/>
          <a:p>
            <a:fld id="{D2A6A9B7-6997-4127-8469-1A3C806E875A}" type="slidenum">
              <a:rPr lang="en-IN" smtClean="0"/>
              <a:t>‹#›</a:t>
            </a:fld>
            <a:endParaRPr lang="en-IN"/>
          </a:p>
        </p:txBody>
      </p:sp>
    </p:spTree>
    <p:extLst>
      <p:ext uri="{BB962C8B-B14F-4D97-AF65-F5344CB8AC3E}">
        <p14:creationId xmlns:p14="http://schemas.microsoft.com/office/powerpoint/2010/main" val="3222364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3AEB8-CDDA-8209-9D20-BA7208C4EAF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012C5B0-9B51-6627-1E97-99DBBBF437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D5EDAF69-5AB3-5F1D-EE54-FCF3364AF2B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BA27FF74-38DE-855B-82B2-F4D565BA6FD8}"/>
              </a:ext>
            </a:extLst>
          </p:cNvPr>
          <p:cNvSpPr>
            <a:spLocks noGrp="1"/>
          </p:cNvSpPr>
          <p:nvPr>
            <p:ph type="dt" sz="half" idx="10"/>
          </p:nvPr>
        </p:nvSpPr>
        <p:spPr/>
        <p:txBody>
          <a:bodyPr/>
          <a:lstStyle/>
          <a:p>
            <a:fld id="{F8B694D4-A99F-439B-B7DD-661B830E9716}" type="datetimeFigureOut">
              <a:rPr lang="en-IN" smtClean="0"/>
              <a:t>09-01-2023</a:t>
            </a:fld>
            <a:endParaRPr lang="en-IN"/>
          </a:p>
        </p:txBody>
      </p:sp>
      <p:sp>
        <p:nvSpPr>
          <p:cNvPr id="6" name="Footer Placeholder 5">
            <a:extLst>
              <a:ext uri="{FF2B5EF4-FFF2-40B4-BE49-F238E27FC236}">
                <a16:creationId xmlns:a16="http://schemas.microsoft.com/office/drawing/2014/main" id="{E3F9C0A9-FEAF-71B3-51EC-CF76447DF7F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211D447-A8A3-E9AD-BEAF-2DCBADC930E6}"/>
              </a:ext>
            </a:extLst>
          </p:cNvPr>
          <p:cNvSpPr>
            <a:spLocks noGrp="1"/>
          </p:cNvSpPr>
          <p:nvPr>
            <p:ph type="sldNum" sz="quarter" idx="12"/>
          </p:nvPr>
        </p:nvSpPr>
        <p:spPr/>
        <p:txBody>
          <a:bodyPr/>
          <a:lstStyle/>
          <a:p>
            <a:fld id="{D2A6A9B7-6997-4127-8469-1A3C806E875A}" type="slidenum">
              <a:rPr lang="en-IN" smtClean="0"/>
              <a:t>‹#›</a:t>
            </a:fld>
            <a:endParaRPr lang="en-IN"/>
          </a:p>
        </p:txBody>
      </p:sp>
    </p:spTree>
    <p:extLst>
      <p:ext uri="{BB962C8B-B14F-4D97-AF65-F5344CB8AC3E}">
        <p14:creationId xmlns:p14="http://schemas.microsoft.com/office/powerpoint/2010/main" val="3376743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A9E96-6FB3-7EE1-CE55-CA702017779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54DC51A-4AEC-86F3-856E-C8E23E28CB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38AD013-9BE2-A33A-6F05-7A1B7D9035F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CA742D9C-D1A8-E158-9818-1EA1057467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6C0A45-4A34-68F9-4630-8091278706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E350B8F6-0165-97CE-48E6-643E8FCB09A4}"/>
              </a:ext>
            </a:extLst>
          </p:cNvPr>
          <p:cNvSpPr>
            <a:spLocks noGrp="1"/>
          </p:cNvSpPr>
          <p:nvPr>
            <p:ph type="dt" sz="half" idx="10"/>
          </p:nvPr>
        </p:nvSpPr>
        <p:spPr/>
        <p:txBody>
          <a:bodyPr/>
          <a:lstStyle/>
          <a:p>
            <a:fld id="{F8B694D4-A99F-439B-B7DD-661B830E9716}" type="datetimeFigureOut">
              <a:rPr lang="en-IN" smtClean="0"/>
              <a:t>09-01-2023</a:t>
            </a:fld>
            <a:endParaRPr lang="en-IN"/>
          </a:p>
        </p:txBody>
      </p:sp>
      <p:sp>
        <p:nvSpPr>
          <p:cNvPr id="8" name="Footer Placeholder 7">
            <a:extLst>
              <a:ext uri="{FF2B5EF4-FFF2-40B4-BE49-F238E27FC236}">
                <a16:creationId xmlns:a16="http://schemas.microsoft.com/office/drawing/2014/main" id="{694C1A79-C202-3038-CAEF-C93FB270C0DB}"/>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23778A74-186A-734B-4780-417D2712E0BF}"/>
              </a:ext>
            </a:extLst>
          </p:cNvPr>
          <p:cNvSpPr>
            <a:spLocks noGrp="1"/>
          </p:cNvSpPr>
          <p:nvPr>
            <p:ph type="sldNum" sz="quarter" idx="12"/>
          </p:nvPr>
        </p:nvSpPr>
        <p:spPr/>
        <p:txBody>
          <a:bodyPr/>
          <a:lstStyle/>
          <a:p>
            <a:fld id="{D2A6A9B7-6997-4127-8469-1A3C806E875A}" type="slidenum">
              <a:rPr lang="en-IN" smtClean="0"/>
              <a:t>‹#›</a:t>
            </a:fld>
            <a:endParaRPr lang="en-IN"/>
          </a:p>
        </p:txBody>
      </p:sp>
    </p:spTree>
    <p:extLst>
      <p:ext uri="{BB962C8B-B14F-4D97-AF65-F5344CB8AC3E}">
        <p14:creationId xmlns:p14="http://schemas.microsoft.com/office/powerpoint/2010/main" val="2817870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E17D3-2223-CC19-B454-D2BB14505260}"/>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256F903C-2EAF-C606-61C0-04B74A756683}"/>
              </a:ext>
            </a:extLst>
          </p:cNvPr>
          <p:cNvSpPr>
            <a:spLocks noGrp="1"/>
          </p:cNvSpPr>
          <p:nvPr>
            <p:ph type="dt" sz="half" idx="10"/>
          </p:nvPr>
        </p:nvSpPr>
        <p:spPr/>
        <p:txBody>
          <a:bodyPr/>
          <a:lstStyle/>
          <a:p>
            <a:fld id="{F8B694D4-A99F-439B-B7DD-661B830E9716}" type="datetimeFigureOut">
              <a:rPr lang="en-IN" smtClean="0"/>
              <a:t>09-01-2023</a:t>
            </a:fld>
            <a:endParaRPr lang="en-IN"/>
          </a:p>
        </p:txBody>
      </p:sp>
      <p:sp>
        <p:nvSpPr>
          <p:cNvPr id="4" name="Footer Placeholder 3">
            <a:extLst>
              <a:ext uri="{FF2B5EF4-FFF2-40B4-BE49-F238E27FC236}">
                <a16:creationId xmlns:a16="http://schemas.microsoft.com/office/drawing/2014/main" id="{2BC4167B-F26A-D1DE-B1E3-E2680A5CA03D}"/>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F79C6C3E-6ADE-A048-CA6A-0F5DC44FB11D}"/>
              </a:ext>
            </a:extLst>
          </p:cNvPr>
          <p:cNvSpPr>
            <a:spLocks noGrp="1"/>
          </p:cNvSpPr>
          <p:nvPr>
            <p:ph type="sldNum" sz="quarter" idx="12"/>
          </p:nvPr>
        </p:nvSpPr>
        <p:spPr/>
        <p:txBody>
          <a:bodyPr/>
          <a:lstStyle/>
          <a:p>
            <a:fld id="{D2A6A9B7-6997-4127-8469-1A3C806E875A}" type="slidenum">
              <a:rPr lang="en-IN" smtClean="0"/>
              <a:t>‹#›</a:t>
            </a:fld>
            <a:endParaRPr lang="en-IN"/>
          </a:p>
        </p:txBody>
      </p:sp>
    </p:spTree>
    <p:extLst>
      <p:ext uri="{BB962C8B-B14F-4D97-AF65-F5344CB8AC3E}">
        <p14:creationId xmlns:p14="http://schemas.microsoft.com/office/powerpoint/2010/main" val="741478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8FEB9F-77C9-3818-86B1-02B20E4F5DF0}"/>
              </a:ext>
            </a:extLst>
          </p:cNvPr>
          <p:cNvSpPr>
            <a:spLocks noGrp="1"/>
          </p:cNvSpPr>
          <p:nvPr>
            <p:ph type="dt" sz="half" idx="10"/>
          </p:nvPr>
        </p:nvSpPr>
        <p:spPr/>
        <p:txBody>
          <a:bodyPr/>
          <a:lstStyle/>
          <a:p>
            <a:fld id="{F8B694D4-A99F-439B-B7DD-661B830E9716}" type="datetimeFigureOut">
              <a:rPr lang="en-IN" smtClean="0"/>
              <a:t>09-01-2023</a:t>
            </a:fld>
            <a:endParaRPr lang="en-IN"/>
          </a:p>
        </p:txBody>
      </p:sp>
      <p:sp>
        <p:nvSpPr>
          <p:cNvPr id="3" name="Footer Placeholder 2">
            <a:extLst>
              <a:ext uri="{FF2B5EF4-FFF2-40B4-BE49-F238E27FC236}">
                <a16:creationId xmlns:a16="http://schemas.microsoft.com/office/drawing/2014/main" id="{DF0603B2-A0C7-3A6C-C4B2-43B4F2BC1386}"/>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B8C27542-53AB-97BA-8981-965D9EBBA04A}"/>
              </a:ext>
            </a:extLst>
          </p:cNvPr>
          <p:cNvSpPr>
            <a:spLocks noGrp="1"/>
          </p:cNvSpPr>
          <p:nvPr>
            <p:ph type="sldNum" sz="quarter" idx="12"/>
          </p:nvPr>
        </p:nvSpPr>
        <p:spPr/>
        <p:txBody>
          <a:bodyPr/>
          <a:lstStyle/>
          <a:p>
            <a:fld id="{D2A6A9B7-6997-4127-8469-1A3C806E875A}" type="slidenum">
              <a:rPr lang="en-IN" smtClean="0"/>
              <a:t>‹#›</a:t>
            </a:fld>
            <a:endParaRPr lang="en-IN"/>
          </a:p>
        </p:txBody>
      </p:sp>
    </p:spTree>
    <p:extLst>
      <p:ext uri="{BB962C8B-B14F-4D97-AF65-F5344CB8AC3E}">
        <p14:creationId xmlns:p14="http://schemas.microsoft.com/office/powerpoint/2010/main" val="2019537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EA442-9656-8BC3-05C5-64E5996AC6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6E9D1CB8-AC83-50AA-ABB1-F996FBF2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7B63D4E8-A6B7-F7F3-83C2-38180ED817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03F62D-2D84-8A69-38FF-67E93F931052}"/>
              </a:ext>
            </a:extLst>
          </p:cNvPr>
          <p:cNvSpPr>
            <a:spLocks noGrp="1"/>
          </p:cNvSpPr>
          <p:nvPr>
            <p:ph type="dt" sz="half" idx="10"/>
          </p:nvPr>
        </p:nvSpPr>
        <p:spPr/>
        <p:txBody>
          <a:bodyPr/>
          <a:lstStyle/>
          <a:p>
            <a:fld id="{F8B694D4-A99F-439B-B7DD-661B830E9716}" type="datetimeFigureOut">
              <a:rPr lang="en-IN" smtClean="0"/>
              <a:t>09-01-2023</a:t>
            </a:fld>
            <a:endParaRPr lang="en-IN"/>
          </a:p>
        </p:txBody>
      </p:sp>
      <p:sp>
        <p:nvSpPr>
          <p:cNvPr id="6" name="Footer Placeholder 5">
            <a:extLst>
              <a:ext uri="{FF2B5EF4-FFF2-40B4-BE49-F238E27FC236}">
                <a16:creationId xmlns:a16="http://schemas.microsoft.com/office/drawing/2014/main" id="{5497EB94-1BAE-4E40-6E68-1BA8EC5BFDB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B68B98F-38D7-0A39-A0F1-361562B00AE2}"/>
              </a:ext>
            </a:extLst>
          </p:cNvPr>
          <p:cNvSpPr>
            <a:spLocks noGrp="1"/>
          </p:cNvSpPr>
          <p:nvPr>
            <p:ph type="sldNum" sz="quarter" idx="12"/>
          </p:nvPr>
        </p:nvSpPr>
        <p:spPr/>
        <p:txBody>
          <a:bodyPr/>
          <a:lstStyle/>
          <a:p>
            <a:fld id="{D2A6A9B7-6997-4127-8469-1A3C806E875A}" type="slidenum">
              <a:rPr lang="en-IN" smtClean="0"/>
              <a:t>‹#›</a:t>
            </a:fld>
            <a:endParaRPr lang="en-IN"/>
          </a:p>
        </p:txBody>
      </p:sp>
    </p:spTree>
    <p:extLst>
      <p:ext uri="{BB962C8B-B14F-4D97-AF65-F5344CB8AC3E}">
        <p14:creationId xmlns:p14="http://schemas.microsoft.com/office/powerpoint/2010/main" val="3209391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D234D-D125-DD26-2908-95A7E38F2E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DF56C00E-B6FB-8D4C-23B6-EBD84807AD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525222FE-453F-DC7B-B23D-46E4447070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CA45D8-84F1-95E8-85F1-63F5CBD92F08}"/>
              </a:ext>
            </a:extLst>
          </p:cNvPr>
          <p:cNvSpPr>
            <a:spLocks noGrp="1"/>
          </p:cNvSpPr>
          <p:nvPr>
            <p:ph type="dt" sz="half" idx="10"/>
          </p:nvPr>
        </p:nvSpPr>
        <p:spPr/>
        <p:txBody>
          <a:bodyPr/>
          <a:lstStyle/>
          <a:p>
            <a:fld id="{F8B694D4-A99F-439B-B7DD-661B830E9716}" type="datetimeFigureOut">
              <a:rPr lang="en-IN" smtClean="0"/>
              <a:t>09-01-2023</a:t>
            </a:fld>
            <a:endParaRPr lang="en-IN"/>
          </a:p>
        </p:txBody>
      </p:sp>
      <p:sp>
        <p:nvSpPr>
          <p:cNvPr id="6" name="Footer Placeholder 5">
            <a:extLst>
              <a:ext uri="{FF2B5EF4-FFF2-40B4-BE49-F238E27FC236}">
                <a16:creationId xmlns:a16="http://schemas.microsoft.com/office/drawing/2014/main" id="{3185B95B-2DED-13F7-518B-19E56CE5016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A412468-2BB0-FD17-5AB1-77288143D123}"/>
              </a:ext>
            </a:extLst>
          </p:cNvPr>
          <p:cNvSpPr>
            <a:spLocks noGrp="1"/>
          </p:cNvSpPr>
          <p:nvPr>
            <p:ph type="sldNum" sz="quarter" idx="12"/>
          </p:nvPr>
        </p:nvSpPr>
        <p:spPr/>
        <p:txBody>
          <a:bodyPr/>
          <a:lstStyle/>
          <a:p>
            <a:fld id="{D2A6A9B7-6997-4127-8469-1A3C806E875A}" type="slidenum">
              <a:rPr lang="en-IN" smtClean="0"/>
              <a:t>‹#›</a:t>
            </a:fld>
            <a:endParaRPr lang="en-IN"/>
          </a:p>
        </p:txBody>
      </p:sp>
    </p:spTree>
    <p:extLst>
      <p:ext uri="{BB962C8B-B14F-4D97-AF65-F5344CB8AC3E}">
        <p14:creationId xmlns:p14="http://schemas.microsoft.com/office/powerpoint/2010/main" val="1782638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5B464FD-7EEC-8830-7D85-0F6E1C749E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84E5E20-94FA-FC06-3A94-BE48AF40CCB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93ED13B-B232-E6FC-C156-983CAA93B1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B694D4-A99F-439B-B7DD-661B830E9716}" type="datetimeFigureOut">
              <a:rPr lang="en-IN" smtClean="0"/>
              <a:t>09-01-2023</a:t>
            </a:fld>
            <a:endParaRPr lang="en-IN"/>
          </a:p>
        </p:txBody>
      </p:sp>
      <p:sp>
        <p:nvSpPr>
          <p:cNvPr id="5" name="Footer Placeholder 4">
            <a:extLst>
              <a:ext uri="{FF2B5EF4-FFF2-40B4-BE49-F238E27FC236}">
                <a16:creationId xmlns:a16="http://schemas.microsoft.com/office/drawing/2014/main" id="{D3C90A04-D73D-5852-3E07-19659F1665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0FD973DB-D219-EB44-76CC-41A9692C8D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A6A9B7-6997-4127-8469-1A3C806E875A}" type="slidenum">
              <a:rPr lang="en-IN" smtClean="0"/>
              <a:t>‹#›</a:t>
            </a:fld>
            <a:endParaRPr lang="en-IN"/>
          </a:p>
        </p:txBody>
      </p:sp>
    </p:spTree>
    <p:extLst>
      <p:ext uri="{BB962C8B-B14F-4D97-AF65-F5344CB8AC3E}">
        <p14:creationId xmlns:p14="http://schemas.microsoft.com/office/powerpoint/2010/main" val="1315954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FD95626-8363-49C0-B043-7B16444A0263}"/>
              </a:ext>
            </a:extLst>
          </p:cNvPr>
          <p:cNvSpPr txBox="1"/>
          <p:nvPr/>
        </p:nvSpPr>
        <p:spPr>
          <a:xfrm>
            <a:off x="1982913" y="2474818"/>
            <a:ext cx="9308386" cy="2246769"/>
          </a:xfrm>
          <a:prstGeom prst="rect">
            <a:avLst/>
          </a:prstGeom>
          <a:noFill/>
        </p:spPr>
        <p:txBody>
          <a:bodyPr wrap="square" rtlCol="0">
            <a:spAutoFit/>
          </a:bodyPr>
          <a:lstStyle/>
          <a:p>
            <a:r>
              <a:rPr lang="en-US" sz="2000" b="1" i="1" dirty="0">
                <a:latin typeface="Arial" panose="020B0604020202020204" pitchFamily="34" charset="0"/>
                <a:cs typeface="Arial" panose="020B0604020202020204" pitchFamily="34" charset="0"/>
              </a:rPr>
              <a:t>             TOPIC – </a:t>
            </a:r>
            <a:r>
              <a:rPr lang="en-US" sz="2000" b="1" i="1" dirty="0">
                <a:solidFill>
                  <a:srgbClr val="0070C0"/>
                </a:solidFill>
                <a:latin typeface="Arial" panose="020B0604020202020204" pitchFamily="34" charset="0"/>
                <a:cs typeface="Arial" panose="020B0604020202020204" pitchFamily="34" charset="0"/>
              </a:rPr>
              <a:t>POPULATION POLICIES IN INDIA</a:t>
            </a:r>
          </a:p>
          <a:p>
            <a:r>
              <a:rPr lang="en-US" sz="2000" b="1" dirty="0">
                <a:latin typeface="Arial" panose="020B0604020202020204" pitchFamily="34" charset="0"/>
                <a:cs typeface="Arial" panose="020B0604020202020204" pitchFamily="34" charset="0"/>
              </a:rPr>
              <a:t>        YEAR- SECOND 	SEMESTER-3 SESSION -2021-2022</a:t>
            </a: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IN" sz="2000" b="1"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F810F54A-B4C6-4A0C-B65C-5F43D601921D}"/>
              </a:ext>
            </a:extLst>
          </p:cNvPr>
          <p:cNvSpPr txBox="1"/>
          <p:nvPr/>
        </p:nvSpPr>
        <p:spPr>
          <a:xfrm>
            <a:off x="1140431" y="2074708"/>
            <a:ext cx="9472773" cy="400110"/>
          </a:xfrm>
          <a:prstGeom prst="rect">
            <a:avLst/>
          </a:prstGeom>
          <a:noFill/>
        </p:spPr>
        <p:txBody>
          <a:bodyPr wrap="square" rtlCol="0">
            <a:spAutoFit/>
          </a:bodyPr>
          <a:lstStyle/>
          <a:p>
            <a:pPr algn="ctr"/>
            <a:r>
              <a:rPr lang="en-US" sz="2000" b="1" dirty="0">
                <a:latin typeface="Arial" panose="020B0604020202020204" pitchFamily="34" charset="0"/>
                <a:cs typeface="Arial" panose="020B0604020202020204" pitchFamily="34" charset="0"/>
              </a:rPr>
              <a:t>PAPER NAME – </a:t>
            </a:r>
            <a:r>
              <a:rPr lang="en-US" sz="2000" b="1" dirty="0">
                <a:solidFill>
                  <a:srgbClr val="0070C0"/>
                </a:solidFill>
                <a:latin typeface="Arial" panose="020B0604020202020204" pitchFamily="34" charset="0"/>
                <a:cs typeface="Arial" panose="020B0604020202020204" pitchFamily="34" charset="0"/>
              </a:rPr>
              <a:t>BASIC FEATURES OF INDIAN ECONOMY</a:t>
            </a:r>
            <a:endParaRPr lang="en-IN" sz="2000" b="1" dirty="0">
              <a:solidFill>
                <a:srgbClr val="0070C0"/>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F98409CA-CA73-40EC-8AA6-154D6053F0AE}"/>
              </a:ext>
            </a:extLst>
          </p:cNvPr>
          <p:cNvSpPr txBox="1"/>
          <p:nvPr/>
        </p:nvSpPr>
        <p:spPr>
          <a:xfrm>
            <a:off x="3719245" y="4068566"/>
            <a:ext cx="6585735" cy="1200329"/>
          </a:xfrm>
          <a:prstGeom prst="rect">
            <a:avLst/>
          </a:prstGeom>
          <a:noFill/>
        </p:spPr>
        <p:txBody>
          <a:bodyPr wrap="square" rtlCol="0">
            <a:spAutoFit/>
          </a:bodyPr>
          <a:lstStyle/>
          <a:p>
            <a:r>
              <a:rPr lang="en-US" dirty="0"/>
              <a:t>PREPARED BY</a:t>
            </a:r>
          </a:p>
          <a:p>
            <a:r>
              <a:rPr lang="en-US" dirty="0"/>
              <a:t>DR. KAMALIKA CHAKRABORTY</a:t>
            </a:r>
          </a:p>
          <a:p>
            <a:r>
              <a:rPr lang="en-US" dirty="0"/>
              <a:t>ASSISTANT PROFESSOR (DEPARTMENT OF ECONOMICS)</a:t>
            </a:r>
          </a:p>
          <a:p>
            <a:r>
              <a:rPr lang="en-US" dirty="0"/>
              <a:t>KHATRA ADIBASI MAHAVIDYALAYA, BANKURA, WEST BENGAL</a:t>
            </a:r>
            <a:endParaRPr lang="en-IN" dirty="0"/>
          </a:p>
        </p:txBody>
      </p:sp>
      <p:pic>
        <p:nvPicPr>
          <p:cNvPr id="1026" name="Picture 2" descr="Khatra Adibasi Mahavidyalaya, Bankura, Bankura, West Bengal, India, Group  ID:- Contact Address, Phone, EMail, Website, Courses Offered, Admission">
            <a:extLst>
              <a:ext uri="{FF2B5EF4-FFF2-40B4-BE49-F238E27FC236}">
                <a16:creationId xmlns:a16="http://schemas.microsoft.com/office/drawing/2014/main" id="{D7BB7B2D-20A5-A64B-C155-974C8ECFED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53471" y="159166"/>
            <a:ext cx="2138469" cy="142305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B5069DDA-D5EE-D81A-DDE6-FA2C134B8390}"/>
              </a:ext>
            </a:extLst>
          </p:cNvPr>
          <p:cNvSpPr txBox="1"/>
          <p:nvPr/>
        </p:nvSpPr>
        <p:spPr>
          <a:xfrm>
            <a:off x="4356243" y="3206746"/>
            <a:ext cx="3380196" cy="369332"/>
          </a:xfrm>
          <a:prstGeom prst="rect">
            <a:avLst/>
          </a:prstGeom>
          <a:noFill/>
        </p:spPr>
        <p:txBody>
          <a:bodyPr wrap="square" rtlCol="0">
            <a:spAutoFit/>
          </a:bodyPr>
          <a:lstStyle/>
          <a:p>
            <a:r>
              <a:rPr lang="en-IN" dirty="0"/>
              <a:t>DATE OF LECTURE:  16/09/2021</a:t>
            </a:r>
          </a:p>
        </p:txBody>
      </p:sp>
      <p:sp>
        <p:nvSpPr>
          <p:cNvPr id="10" name="TextBox 9">
            <a:extLst>
              <a:ext uri="{FF2B5EF4-FFF2-40B4-BE49-F238E27FC236}">
                <a16:creationId xmlns:a16="http://schemas.microsoft.com/office/drawing/2014/main" id="{97DA6555-0C21-D262-5E01-4A91B125175D}"/>
              </a:ext>
            </a:extLst>
          </p:cNvPr>
          <p:cNvSpPr txBox="1"/>
          <p:nvPr/>
        </p:nvSpPr>
        <p:spPr>
          <a:xfrm>
            <a:off x="2958957" y="1712112"/>
            <a:ext cx="6236414" cy="400110"/>
          </a:xfrm>
          <a:prstGeom prst="rect">
            <a:avLst/>
          </a:prstGeom>
          <a:noFill/>
        </p:spPr>
        <p:txBody>
          <a:bodyPr wrap="square" rtlCol="0">
            <a:spAutoFit/>
          </a:bodyPr>
          <a:lstStyle/>
          <a:p>
            <a:r>
              <a:rPr lang="en-IN" sz="2000" b="1" dirty="0">
                <a:latin typeface="Arial" panose="020B0604020202020204" pitchFamily="34" charset="0"/>
                <a:cs typeface="Arial" panose="020B0604020202020204" pitchFamily="34" charset="0"/>
              </a:rPr>
              <a:t>COURSE: B.Sc. (PROGRAMME) IN ECONOMICS</a:t>
            </a:r>
          </a:p>
        </p:txBody>
      </p:sp>
    </p:spTree>
    <p:extLst>
      <p:ext uri="{BB962C8B-B14F-4D97-AF65-F5344CB8AC3E}">
        <p14:creationId xmlns:p14="http://schemas.microsoft.com/office/powerpoint/2010/main" val="801883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C27C5AB-9EA3-E39B-EB22-2990593229C5}"/>
              </a:ext>
            </a:extLst>
          </p:cNvPr>
          <p:cNvSpPr txBox="1"/>
          <p:nvPr/>
        </p:nvSpPr>
        <p:spPr>
          <a:xfrm>
            <a:off x="349321" y="832207"/>
            <a:ext cx="10849510" cy="4216539"/>
          </a:xfrm>
          <a:prstGeom prst="rect">
            <a:avLst/>
          </a:prstGeom>
          <a:noFill/>
        </p:spPr>
        <p:txBody>
          <a:bodyPr wrap="square">
            <a:spAutoFit/>
          </a:bodyPr>
          <a:lstStyle/>
          <a:p>
            <a:pPr algn="just"/>
            <a:r>
              <a:rPr lang="en-US" sz="2400" b="1" i="0" dirty="0">
                <a:solidFill>
                  <a:srgbClr val="333333"/>
                </a:solidFill>
                <a:effectLst/>
                <a:latin typeface="Arial" panose="020B0604020202020204" pitchFamily="34" charset="0"/>
                <a:cs typeface="Arial" panose="020B0604020202020204" pitchFamily="34" charset="0"/>
              </a:rPr>
              <a:t>What are Population Policies?</a:t>
            </a:r>
          </a:p>
          <a:p>
            <a:pPr algn="just"/>
            <a:endParaRPr lang="en-US" sz="2400" b="1" i="0" dirty="0">
              <a:solidFill>
                <a:srgbClr val="333333"/>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US" sz="2000" b="0" i="0" dirty="0">
                <a:solidFill>
                  <a:srgbClr val="666666"/>
                </a:solidFill>
                <a:effectLst/>
                <a:latin typeface="Arial" panose="020B0604020202020204" pitchFamily="34" charset="0"/>
                <a:cs typeface="Arial" panose="020B0604020202020204" pitchFamily="34" charset="0"/>
              </a:rPr>
              <a:t>Population policies are being developed to address unmet needs in relation to population.</a:t>
            </a:r>
          </a:p>
          <a:p>
            <a:pPr algn="just">
              <a:buFont typeface="Arial" panose="020B0604020202020204" pitchFamily="34" charset="0"/>
              <a:buChar char="•"/>
            </a:pPr>
            <a:endParaRPr lang="en-US" sz="2000" b="0" i="0" dirty="0">
              <a:solidFill>
                <a:srgbClr val="666666"/>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US" sz="2000" b="0" i="0" dirty="0">
                <a:solidFill>
                  <a:srgbClr val="666666"/>
                </a:solidFill>
                <a:effectLst/>
                <a:latin typeface="Arial" panose="020B0604020202020204" pitchFamily="34" charset="0"/>
                <a:cs typeface="Arial" panose="020B0604020202020204" pitchFamily="34" charset="0"/>
              </a:rPr>
              <a:t>It includes contraception, health care infrastructure, and health personnel, as well as providing integrated service delivery for basic reproductive and child health care.</a:t>
            </a:r>
          </a:p>
          <a:p>
            <a:pPr algn="just">
              <a:buFont typeface="Arial" panose="020B0604020202020204" pitchFamily="34" charset="0"/>
              <a:buChar char="•"/>
            </a:pPr>
            <a:endParaRPr lang="en-US" sz="2000" b="0" i="0" dirty="0">
              <a:solidFill>
                <a:srgbClr val="666666"/>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US" sz="2000" b="0" i="0" dirty="0">
                <a:solidFill>
                  <a:srgbClr val="666666"/>
                </a:solidFill>
                <a:effectLst/>
                <a:latin typeface="Arial" panose="020B0604020202020204" pitchFamily="34" charset="0"/>
                <a:cs typeface="Arial" panose="020B0604020202020204" pitchFamily="34" charset="0"/>
              </a:rPr>
              <a:t>The primary goal of population policies is to achieve a stable population that meets the requirements of long-term economic growth, social development, and environmental protection.</a:t>
            </a:r>
          </a:p>
          <a:p>
            <a:pPr algn="just">
              <a:buFont typeface="Arial" panose="020B0604020202020204" pitchFamily="34" charset="0"/>
              <a:buChar char="•"/>
            </a:pPr>
            <a:endParaRPr lang="en-US" sz="2000" b="0" i="0" dirty="0">
              <a:solidFill>
                <a:srgbClr val="666666"/>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US" sz="2000" b="0" i="0" dirty="0">
                <a:solidFill>
                  <a:srgbClr val="666666"/>
                </a:solidFill>
                <a:effectLst/>
                <a:latin typeface="Arial" panose="020B0604020202020204" pitchFamily="34" charset="0"/>
                <a:cs typeface="Arial" panose="020B0604020202020204" pitchFamily="34" charset="0"/>
              </a:rPr>
              <a:t>The Government of India has developed several policies for population control in various Five-Year Plans.</a:t>
            </a:r>
          </a:p>
        </p:txBody>
      </p:sp>
    </p:spTree>
    <p:extLst>
      <p:ext uri="{BB962C8B-B14F-4D97-AF65-F5344CB8AC3E}">
        <p14:creationId xmlns:p14="http://schemas.microsoft.com/office/powerpoint/2010/main" val="3891762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22955D2-1173-DCBB-3D63-06B054C3F132}"/>
              </a:ext>
            </a:extLst>
          </p:cNvPr>
          <p:cNvSpPr txBox="1"/>
          <p:nvPr/>
        </p:nvSpPr>
        <p:spPr>
          <a:xfrm>
            <a:off x="339048" y="342946"/>
            <a:ext cx="11455685" cy="4985980"/>
          </a:xfrm>
          <a:prstGeom prst="rect">
            <a:avLst/>
          </a:prstGeom>
          <a:noFill/>
        </p:spPr>
        <p:txBody>
          <a:bodyPr wrap="square">
            <a:spAutoFit/>
          </a:bodyPr>
          <a:lstStyle/>
          <a:p>
            <a:pPr algn="just"/>
            <a:r>
              <a:rPr lang="en-US" sz="2400" b="1" i="0" dirty="0">
                <a:solidFill>
                  <a:srgbClr val="333333"/>
                </a:solidFill>
                <a:effectLst/>
                <a:latin typeface="Arial" panose="020B0604020202020204" pitchFamily="34" charset="0"/>
                <a:cs typeface="Arial" panose="020B0604020202020204" pitchFamily="34" charset="0"/>
              </a:rPr>
              <a:t>Population Policies Under Five Year Plans</a:t>
            </a:r>
          </a:p>
          <a:p>
            <a:pPr algn="just"/>
            <a:endParaRPr lang="en-US" sz="2400" b="1" i="0" dirty="0">
              <a:solidFill>
                <a:srgbClr val="333333"/>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US" b="1" i="0" dirty="0">
                <a:solidFill>
                  <a:srgbClr val="666666"/>
                </a:solidFill>
                <a:effectLst/>
                <a:latin typeface="Arial" panose="020B0604020202020204" pitchFamily="34" charset="0"/>
                <a:cs typeface="Arial" panose="020B0604020202020204" pitchFamily="34" charset="0"/>
              </a:rPr>
              <a:t>First Five Year Plan:</a:t>
            </a:r>
            <a:r>
              <a:rPr lang="en-US" b="0" i="0" dirty="0">
                <a:solidFill>
                  <a:srgbClr val="666666"/>
                </a:solidFill>
                <a:effectLst/>
                <a:latin typeface="Arial" panose="020B0604020202020204" pitchFamily="34" charset="0"/>
                <a:cs typeface="Arial" panose="020B0604020202020204" pitchFamily="34" charset="0"/>
              </a:rPr>
              <a:t> In 1952, India became the first country in the world to implement a population control </a:t>
            </a:r>
            <a:r>
              <a:rPr lang="en-US" b="0" i="0" dirty="0" err="1">
                <a:solidFill>
                  <a:srgbClr val="666666"/>
                </a:solidFill>
                <a:effectLst/>
                <a:latin typeface="Arial" panose="020B0604020202020204" pitchFamily="34" charset="0"/>
                <a:cs typeface="Arial" panose="020B0604020202020204" pitchFamily="34" charset="0"/>
              </a:rPr>
              <a:t>programme</a:t>
            </a:r>
            <a:r>
              <a:rPr lang="en-US" b="0" i="0" dirty="0">
                <a:solidFill>
                  <a:srgbClr val="666666"/>
                </a:solidFill>
                <a:effectLst/>
                <a:latin typeface="Arial" panose="020B0604020202020204" pitchFamily="34" charset="0"/>
                <a:cs typeface="Arial" panose="020B0604020202020204" pitchFamily="34" charset="0"/>
              </a:rPr>
              <a:t>. It </a:t>
            </a:r>
            <a:r>
              <a:rPr lang="en-US" b="0" i="0" dirty="0" err="1">
                <a:solidFill>
                  <a:srgbClr val="666666"/>
                </a:solidFill>
                <a:effectLst/>
                <a:latin typeface="Arial" panose="020B0604020202020204" pitchFamily="34" charset="0"/>
                <a:cs typeface="Arial" panose="020B0604020202020204" pitchFamily="34" charset="0"/>
              </a:rPr>
              <a:t>emphasised</a:t>
            </a:r>
            <a:r>
              <a:rPr lang="en-US" b="0" i="0" dirty="0">
                <a:solidFill>
                  <a:srgbClr val="666666"/>
                </a:solidFill>
                <a:effectLst/>
                <a:latin typeface="Arial" panose="020B0604020202020204" pitchFamily="34" charset="0"/>
                <a:cs typeface="Arial" panose="020B0604020202020204" pitchFamily="34" charset="0"/>
              </a:rPr>
              <a:t> the use of natural family planning devices.</a:t>
            </a:r>
          </a:p>
          <a:p>
            <a:pPr algn="just">
              <a:buFont typeface="Arial" panose="020B0604020202020204" pitchFamily="34" charset="0"/>
              <a:buChar char="•"/>
            </a:pPr>
            <a:endParaRPr lang="en-US" b="0" i="0" dirty="0">
              <a:solidFill>
                <a:srgbClr val="666666"/>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US" b="1" i="0" dirty="0">
                <a:solidFill>
                  <a:srgbClr val="666666"/>
                </a:solidFill>
                <a:effectLst/>
                <a:latin typeface="Arial" panose="020B0604020202020204" pitchFamily="34" charset="0"/>
                <a:cs typeface="Arial" panose="020B0604020202020204" pitchFamily="34" charset="0"/>
              </a:rPr>
              <a:t>Second Five-Year Plan:</a:t>
            </a:r>
            <a:r>
              <a:rPr lang="en-US" b="0" i="0" dirty="0">
                <a:solidFill>
                  <a:srgbClr val="666666"/>
                </a:solidFill>
                <a:effectLst/>
                <a:latin typeface="Arial" panose="020B0604020202020204" pitchFamily="34" charset="0"/>
                <a:cs typeface="Arial" panose="020B0604020202020204" pitchFamily="34" charset="0"/>
              </a:rPr>
              <a:t> Work was done in the areas of education and research, with a focus on the clinical approach.</a:t>
            </a:r>
          </a:p>
          <a:p>
            <a:pPr algn="just">
              <a:buFont typeface="Arial" panose="020B0604020202020204" pitchFamily="34" charset="0"/>
              <a:buChar char="•"/>
            </a:pPr>
            <a:endParaRPr lang="en-US" b="0" i="0" dirty="0">
              <a:solidFill>
                <a:srgbClr val="666666"/>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US" b="1" i="0" dirty="0">
                <a:solidFill>
                  <a:srgbClr val="666666"/>
                </a:solidFill>
                <a:effectLst/>
                <a:latin typeface="Arial" panose="020B0604020202020204" pitchFamily="34" charset="0"/>
                <a:cs typeface="Arial" panose="020B0604020202020204" pitchFamily="34" charset="0"/>
              </a:rPr>
              <a:t>Third Five Year Plan:</a:t>
            </a:r>
            <a:r>
              <a:rPr lang="en-US" b="0" i="0" dirty="0">
                <a:solidFill>
                  <a:srgbClr val="666666"/>
                </a:solidFill>
                <a:effectLst/>
                <a:latin typeface="Arial" panose="020B0604020202020204" pitchFamily="34" charset="0"/>
                <a:cs typeface="Arial" panose="020B0604020202020204" pitchFamily="34" charset="0"/>
              </a:rPr>
              <a:t> The </a:t>
            </a:r>
            <a:r>
              <a:rPr lang="en-US" b="0" i="0" dirty="0" err="1">
                <a:solidFill>
                  <a:srgbClr val="666666"/>
                </a:solidFill>
                <a:effectLst/>
                <a:latin typeface="Arial" panose="020B0604020202020204" pitchFamily="34" charset="0"/>
                <a:cs typeface="Arial" panose="020B0604020202020204" pitchFamily="34" charset="0"/>
              </a:rPr>
              <a:t>sterilisation</a:t>
            </a:r>
            <a:r>
              <a:rPr lang="en-US" b="0" i="0" dirty="0">
                <a:solidFill>
                  <a:srgbClr val="666666"/>
                </a:solidFill>
                <a:effectLst/>
                <a:latin typeface="Arial" panose="020B0604020202020204" pitchFamily="34" charset="0"/>
                <a:cs typeface="Arial" panose="020B0604020202020204" pitchFamily="34" charset="0"/>
              </a:rPr>
              <a:t> technique for both men and women was adopted under the Third Five-Year Plan in 1965.</a:t>
            </a:r>
          </a:p>
          <a:p>
            <a:pPr algn="just">
              <a:buFont typeface="Arial" panose="020B0604020202020204" pitchFamily="34" charset="0"/>
              <a:buChar char="•"/>
            </a:pPr>
            <a:r>
              <a:rPr lang="en-US" b="0" i="0" dirty="0">
                <a:solidFill>
                  <a:srgbClr val="666666"/>
                </a:solidFill>
                <a:effectLst/>
                <a:latin typeface="Arial" panose="020B0604020202020204" pitchFamily="34" charset="0"/>
                <a:cs typeface="Arial" panose="020B0604020202020204" pitchFamily="34" charset="0"/>
              </a:rPr>
              <a:t>The copper- T technique was also used. The </a:t>
            </a:r>
            <a:r>
              <a:rPr lang="en-US" b="1" i="0" dirty="0">
                <a:solidFill>
                  <a:srgbClr val="666666"/>
                </a:solidFill>
                <a:effectLst/>
                <a:latin typeface="Arial" panose="020B0604020202020204" pitchFamily="34" charset="0"/>
                <a:cs typeface="Arial" panose="020B0604020202020204" pitchFamily="34" charset="0"/>
              </a:rPr>
              <a:t>Family Planning Department</a:t>
            </a:r>
            <a:r>
              <a:rPr lang="en-US" b="0" i="0" dirty="0">
                <a:solidFill>
                  <a:srgbClr val="666666"/>
                </a:solidFill>
                <a:effectLst/>
                <a:latin typeface="Arial" panose="020B0604020202020204" pitchFamily="34" charset="0"/>
                <a:cs typeface="Arial" panose="020B0604020202020204" pitchFamily="34" charset="0"/>
              </a:rPr>
              <a:t> was established as a separate entity.</a:t>
            </a:r>
          </a:p>
          <a:p>
            <a:pPr algn="just">
              <a:buFont typeface="Arial" panose="020B0604020202020204" pitchFamily="34" charset="0"/>
              <a:buChar char="•"/>
            </a:pPr>
            <a:endParaRPr lang="en-US" b="0" i="0" dirty="0">
              <a:solidFill>
                <a:srgbClr val="666666"/>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US" b="1" i="0" dirty="0">
                <a:solidFill>
                  <a:srgbClr val="666666"/>
                </a:solidFill>
                <a:effectLst/>
                <a:latin typeface="Arial" panose="020B0604020202020204" pitchFamily="34" charset="0"/>
                <a:cs typeface="Arial" panose="020B0604020202020204" pitchFamily="34" charset="0"/>
              </a:rPr>
              <a:t>Fourth Five-Year Plan:</a:t>
            </a:r>
            <a:r>
              <a:rPr lang="en-US" b="0" i="0" dirty="0">
                <a:solidFill>
                  <a:srgbClr val="666666"/>
                </a:solidFill>
                <a:effectLst/>
                <a:latin typeface="Arial" panose="020B0604020202020204" pitchFamily="34" charset="0"/>
                <a:cs typeface="Arial" panose="020B0604020202020204" pitchFamily="34" charset="0"/>
              </a:rPr>
              <a:t> All forms of birth control were encouraged (both traditional and modern).</a:t>
            </a:r>
          </a:p>
          <a:p>
            <a:pPr algn="just">
              <a:buFont typeface="Arial" panose="020B0604020202020204" pitchFamily="34" charset="0"/>
              <a:buChar char="•"/>
            </a:pPr>
            <a:endParaRPr lang="en-US" b="0" i="0" dirty="0">
              <a:solidFill>
                <a:srgbClr val="666666"/>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US" b="1" i="0" dirty="0">
                <a:solidFill>
                  <a:srgbClr val="666666"/>
                </a:solidFill>
                <a:effectLst/>
                <a:latin typeface="Arial" panose="020B0604020202020204" pitchFamily="34" charset="0"/>
                <a:cs typeface="Arial" panose="020B0604020202020204" pitchFamily="34" charset="0"/>
              </a:rPr>
              <a:t>Fifth Five Year Plan:</a:t>
            </a:r>
            <a:r>
              <a:rPr lang="en-US" b="0" i="0" dirty="0">
                <a:solidFill>
                  <a:srgbClr val="666666"/>
                </a:solidFill>
                <a:effectLst/>
                <a:latin typeface="Arial" panose="020B0604020202020204" pitchFamily="34" charset="0"/>
                <a:cs typeface="Arial" panose="020B0604020202020204" pitchFamily="34" charset="0"/>
              </a:rPr>
              <a:t> The National Population Policy was announced on April 16, 1976, as part of the fifth five-year plan.</a:t>
            </a:r>
          </a:p>
        </p:txBody>
      </p:sp>
    </p:spTree>
    <p:extLst>
      <p:ext uri="{BB962C8B-B14F-4D97-AF65-F5344CB8AC3E}">
        <p14:creationId xmlns:p14="http://schemas.microsoft.com/office/powerpoint/2010/main" val="3207955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AF1464F-22C5-BE28-49CB-2505F90D9B1C}"/>
              </a:ext>
            </a:extLst>
          </p:cNvPr>
          <p:cNvSpPr txBox="1"/>
          <p:nvPr/>
        </p:nvSpPr>
        <p:spPr>
          <a:xfrm>
            <a:off x="287676" y="236306"/>
            <a:ext cx="11630346" cy="5909310"/>
          </a:xfrm>
          <a:prstGeom prst="rect">
            <a:avLst/>
          </a:prstGeom>
          <a:noFill/>
        </p:spPr>
        <p:txBody>
          <a:bodyPr wrap="square">
            <a:spAutoFit/>
          </a:bodyPr>
          <a:lstStyle/>
          <a:p>
            <a:pPr algn="just">
              <a:buFont typeface="Arial" panose="020B0604020202020204" pitchFamily="34" charset="0"/>
              <a:buChar char="•"/>
            </a:pPr>
            <a:r>
              <a:rPr lang="en-US" b="0" i="0" dirty="0">
                <a:solidFill>
                  <a:srgbClr val="666666"/>
                </a:solidFill>
                <a:effectLst/>
                <a:latin typeface="Arial" panose="020B0604020202020204" pitchFamily="34" charset="0"/>
                <a:cs typeface="Arial" panose="020B0604020202020204" pitchFamily="34" charset="0"/>
              </a:rPr>
              <a:t>The </a:t>
            </a:r>
            <a:r>
              <a:rPr lang="en-US" b="1" i="0" dirty="0">
                <a:solidFill>
                  <a:srgbClr val="666666"/>
                </a:solidFill>
                <a:effectLst/>
                <a:latin typeface="Arial" panose="020B0604020202020204" pitchFamily="34" charset="0"/>
                <a:cs typeface="Arial" panose="020B0604020202020204" pitchFamily="34" charset="0"/>
              </a:rPr>
              <a:t>Sharda Act of 1929</a:t>
            </a:r>
            <a:r>
              <a:rPr lang="en-US" b="0" i="0" dirty="0">
                <a:solidFill>
                  <a:srgbClr val="666666"/>
                </a:solidFill>
                <a:effectLst/>
                <a:latin typeface="Arial" panose="020B0604020202020204" pitchFamily="34" charset="0"/>
                <a:cs typeface="Arial" panose="020B0604020202020204" pitchFamily="34" charset="0"/>
              </a:rPr>
              <a:t> set a minimum age for marriage, which was raised under this policy.</a:t>
            </a:r>
          </a:p>
          <a:p>
            <a:pPr algn="just">
              <a:buFont typeface="Arial" panose="020B0604020202020204" pitchFamily="34" charset="0"/>
              <a:buChar char="•"/>
            </a:pPr>
            <a:endParaRPr lang="en-US" b="0" i="0" dirty="0">
              <a:solidFill>
                <a:srgbClr val="666666"/>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US" b="0" i="0" dirty="0">
                <a:solidFill>
                  <a:srgbClr val="666666"/>
                </a:solidFill>
                <a:effectLst/>
                <a:latin typeface="Arial" panose="020B0604020202020204" pitchFamily="34" charset="0"/>
                <a:cs typeface="Arial" panose="020B0604020202020204" pitchFamily="34" charset="0"/>
              </a:rPr>
              <a:t>It raised the minimum age for boys to 21 years old and for girls to 14 years old.</a:t>
            </a:r>
          </a:p>
          <a:p>
            <a:pPr algn="just">
              <a:buFont typeface="Arial" panose="020B0604020202020204" pitchFamily="34" charset="0"/>
              <a:buChar char="•"/>
            </a:pPr>
            <a:endParaRPr lang="en-US" b="0" i="0" dirty="0">
              <a:solidFill>
                <a:srgbClr val="666666"/>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US" b="0" i="0" dirty="0">
                <a:solidFill>
                  <a:srgbClr val="666666"/>
                </a:solidFill>
                <a:effectLst/>
                <a:latin typeface="Arial" panose="020B0604020202020204" pitchFamily="34" charset="0"/>
                <a:cs typeface="Arial" panose="020B0604020202020204" pitchFamily="34" charset="0"/>
              </a:rPr>
              <a:t>On the basis of the 1971 census, the number of MPs and MLAs was fixed until 2001.</a:t>
            </a:r>
          </a:p>
          <a:p>
            <a:pPr algn="just">
              <a:buFont typeface="Arial" panose="020B0604020202020204" pitchFamily="34" charset="0"/>
              <a:buChar char="•"/>
            </a:pPr>
            <a:endParaRPr lang="en-US" b="0" i="0" dirty="0">
              <a:solidFill>
                <a:srgbClr val="666666"/>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US" b="1" i="0" dirty="0">
                <a:solidFill>
                  <a:srgbClr val="666666"/>
                </a:solidFill>
                <a:effectLst/>
                <a:latin typeface="Arial" panose="020B0604020202020204" pitchFamily="34" charset="0"/>
                <a:cs typeface="Arial" panose="020B0604020202020204" pitchFamily="34" charset="0"/>
              </a:rPr>
              <a:t>Forced </a:t>
            </a:r>
            <a:r>
              <a:rPr lang="en-US" b="1" i="0" dirty="0" err="1">
                <a:solidFill>
                  <a:srgbClr val="666666"/>
                </a:solidFill>
                <a:effectLst/>
                <a:latin typeface="Arial" panose="020B0604020202020204" pitchFamily="34" charset="0"/>
                <a:cs typeface="Arial" panose="020B0604020202020204" pitchFamily="34" charset="0"/>
              </a:rPr>
              <a:t>sterilisation</a:t>
            </a:r>
            <a:r>
              <a:rPr lang="en-US" b="0" i="0" dirty="0">
                <a:solidFill>
                  <a:srgbClr val="666666"/>
                </a:solidFill>
                <a:effectLst/>
                <a:latin typeface="Arial" panose="020B0604020202020204" pitchFamily="34" charset="0"/>
                <a:cs typeface="Arial" panose="020B0604020202020204" pitchFamily="34" charset="0"/>
              </a:rPr>
              <a:t> was permitted under this plan, but it was later abolished.</a:t>
            </a:r>
          </a:p>
          <a:p>
            <a:pPr algn="just">
              <a:buFont typeface="Arial" panose="020B0604020202020204" pitchFamily="34" charset="0"/>
              <a:buChar char="•"/>
            </a:pPr>
            <a:endParaRPr lang="en-US" b="0" i="0" dirty="0">
              <a:solidFill>
                <a:srgbClr val="666666"/>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US" b="0" i="0" dirty="0">
                <a:solidFill>
                  <a:srgbClr val="666666"/>
                </a:solidFill>
                <a:effectLst/>
                <a:latin typeface="Arial" panose="020B0604020202020204" pitchFamily="34" charset="0"/>
                <a:cs typeface="Arial" panose="020B0604020202020204" pitchFamily="34" charset="0"/>
              </a:rPr>
              <a:t>The name of the Family Planning Department was changed to </a:t>
            </a:r>
            <a:r>
              <a:rPr lang="en-US" b="1" i="0" dirty="0">
                <a:solidFill>
                  <a:srgbClr val="666666"/>
                </a:solidFill>
                <a:effectLst/>
                <a:latin typeface="Arial" panose="020B0604020202020204" pitchFamily="34" charset="0"/>
                <a:cs typeface="Arial" panose="020B0604020202020204" pitchFamily="34" charset="0"/>
              </a:rPr>
              <a:t>Family Welfare </a:t>
            </a:r>
            <a:r>
              <a:rPr lang="en-US" b="0" i="0" dirty="0">
                <a:solidFill>
                  <a:srgbClr val="666666"/>
                </a:solidFill>
                <a:effectLst/>
                <a:latin typeface="Arial" panose="020B0604020202020204" pitchFamily="34" charset="0"/>
                <a:cs typeface="Arial" panose="020B0604020202020204" pitchFamily="34" charset="0"/>
              </a:rPr>
              <a:t>Department by the Janata Party government in 1977.</a:t>
            </a:r>
          </a:p>
          <a:p>
            <a:pPr algn="just">
              <a:buFont typeface="Arial" panose="020B0604020202020204" pitchFamily="34" charset="0"/>
              <a:buChar char="•"/>
            </a:pPr>
            <a:endParaRPr lang="en-US" b="0" i="0" dirty="0">
              <a:solidFill>
                <a:srgbClr val="666666"/>
              </a:solidFill>
              <a:effectLst/>
              <a:latin typeface="Arial" panose="020B0604020202020204" pitchFamily="34" charset="0"/>
              <a:cs typeface="Arial" panose="020B0604020202020204" pitchFamily="34" charset="0"/>
            </a:endParaRPr>
          </a:p>
          <a:p>
            <a:pPr algn="l">
              <a:buFont typeface="Arial" panose="020B0604020202020204" pitchFamily="34" charset="0"/>
              <a:buChar char="•"/>
            </a:pPr>
            <a:r>
              <a:rPr lang="en-US" b="1" i="0" dirty="0">
                <a:solidFill>
                  <a:srgbClr val="666666"/>
                </a:solidFill>
                <a:effectLst/>
                <a:latin typeface="Arial" panose="020B0604020202020204" pitchFamily="34" charset="0"/>
                <a:cs typeface="Arial" panose="020B0604020202020204" pitchFamily="34" charset="0"/>
              </a:rPr>
              <a:t>Sixth to Eighth Five Year Plan:</a:t>
            </a:r>
            <a:r>
              <a:rPr lang="en-US" b="0" i="0" dirty="0">
                <a:solidFill>
                  <a:srgbClr val="666666"/>
                </a:solidFill>
                <a:effectLst/>
                <a:latin typeface="Arial" panose="020B0604020202020204" pitchFamily="34" charset="0"/>
                <a:cs typeface="Arial" panose="020B0604020202020204" pitchFamily="34" charset="0"/>
              </a:rPr>
              <a:t> Efforts were made to control population in the Sixth, Seventh, and Eighth Plans by determining long-term demographic goals.</a:t>
            </a:r>
          </a:p>
          <a:p>
            <a:pPr algn="l">
              <a:buFont typeface="Arial" panose="020B0604020202020204" pitchFamily="34" charset="0"/>
              <a:buChar char="•"/>
            </a:pPr>
            <a:endParaRPr lang="en-US" b="0" i="0" dirty="0">
              <a:solidFill>
                <a:srgbClr val="666666"/>
              </a:solidFill>
              <a:effectLst/>
              <a:latin typeface="Arial" panose="020B0604020202020204" pitchFamily="34" charset="0"/>
              <a:cs typeface="Arial" panose="020B0604020202020204" pitchFamily="34" charset="0"/>
            </a:endParaRPr>
          </a:p>
          <a:p>
            <a:pPr algn="l">
              <a:buFont typeface="Arial" panose="020B0604020202020204" pitchFamily="34" charset="0"/>
              <a:buChar char="•"/>
            </a:pPr>
            <a:r>
              <a:rPr lang="en-US" b="1" i="0" dirty="0">
                <a:solidFill>
                  <a:srgbClr val="666666"/>
                </a:solidFill>
                <a:effectLst/>
                <a:latin typeface="Arial" panose="020B0604020202020204" pitchFamily="34" charset="0"/>
                <a:cs typeface="Arial" panose="020B0604020202020204" pitchFamily="34" charset="0"/>
              </a:rPr>
              <a:t>Ninth Five-Year Plan:</a:t>
            </a:r>
            <a:r>
              <a:rPr lang="en-US" b="0" i="0" dirty="0">
                <a:solidFill>
                  <a:srgbClr val="666666"/>
                </a:solidFill>
                <a:effectLst/>
                <a:latin typeface="Arial" panose="020B0604020202020204" pitchFamily="34" charset="0"/>
                <a:cs typeface="Arial" panose="020B0604020202020204" pitchFamily="34" charset="0"/>
              </a:rPr>
              <a:t> In 1993, the government established an expert group to formulate national population policy under the chairmanship of M.S. Swaminathan.</a:t>
            </a:r>
          </a:p>
          <a:p>
            <a:pPr algn="l">
              <a:buFont typeface="Arial" panose="020B0604020202020204" pitchFamily="34" charset="0"/>
              <a:buChar char="•"/>
            </a:pPr>
            <a:endParaRPr lang="en-US" b="0" i="0" dirty="0">
              <a:solidFill>
                <a:srgbClr val="666666"/>
              </a:solidFill>
              <a:effectLst/>
              <a:latin typeface="Arial" panose="020B0604020202020204" pitchFamily="34" charset="0"/>
              <a:cs typeface="Arial" panose="020B0604020202020204" pitchFamily="34" charset="0"/>
            </a:endParaRPr>
          </a:p>
          <a:p>
            <a:pPr algn="l">
              <a:buFont typeface="Arial" panose="020B0604020202020204" pitchFamily="34" charset="0"/>
              <a:buChar char="•"/>
            </a:pPr>
            <a:r>
              <a:rPr lang="en-US" b="0" i="0" dirty="0">
                <a:solidFill>
                  <a:srgbClr val="666666"/>
                </a:solidFill>
                <a:effectLst/>
                <a:latin typeface="Arial" panose="020B0604020202020204" pitchFamily="34" charset="0"/>
                <a:cs typeface="Arial" panose="020B0604020202020204" pitchFamily="34" charset="0"/>
              </a:rPr>
              <a:t>Despite the fact that this group drafted a new population policy in 1994, it was reviewed by the Family Welfare Department in 1999 and passed by Parliament in 2000.</a:t>
            </a:r>
          </a:p>
          <a:p>
            <a:pPr algn="l">
              <a:buFont typeface="Arial" panose="020B0604020202020204" pitchFamily="34" charset="0"/>
              <a:buChar char="•"/>
            </a:pPr>
            <a:r>
              <a:rPr lang="en-US" b="0" i="0" dirty="0">
                <a:solidFill>
                  <a:srgbClr val="666666"/>
                </a:solidFill>
                <a:effectLst/>
                <a:latin typeface="Arial" panose="020B0604020202020204" pitchFamily="34" charset="0"/>
                <a:cs typeface="Arial" panose="020B0604020202020204" pitchFamily="34" charset="0"/>
              </a:rPr>
              <a:t>In February 2000, the central government released the "new national population policy."</a:t>
            </a:r>
          </a:p>
          <a:p>
            <a:pPr algn="just">
              <a:buFont typeface="Arial" panose="020B0604020202020204" pitchFamily="34" charset="0"/>
              <a:buChar char="•"/>
            </a:pPr>
            <a:endParaRPr lang="en-US" b="0" i="0" dirty="0">
              <a:solidFill>
                <a:srgbClr val="666666"/>
              </a:solidFill>
              <a:effectLst/>
              <a:latin typeface="Nunito Sans" pitchFamily="2" charset="0"/>
            </a:endParaRPr>
          </a:p>
        </p:txBody>
      </p:sp>
    </p:spTree>
    <p:extLst>
      <p:ext uri="{BB962C8B-B14F-4D97-AF65-F5344CB8AC3E}">
        <p14:creationId xmlns:p14="http://schemas.microsoft.com/office/powerpoint/2010/main" val="3573082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A4D9B28-DFF1-F809-6865-14B200B8E6D6}"/>
              </a:ext>
            </a:extLst>
          </p:cNvPr>
          <p:cNvSpPr txBox="1"/>
          <p:nvPr/>
        </p:nvSpPr>
        <p:spPr>
          <a:xfrm>
            <a:off x="552235" y="370044"/>
            <a:ext cx="10728790" cy="6093976"/>
          </a:xfrm>
          <a:prstGeom prst="rect">
            <a:avLst/>
          </a:prstGeom>
          <a:noFill/>
        </p:spPr>
        <p:txBody>
          <a:bodyPr wrap="square">
            <a:spAutoFit/>
          </a:bodyPr>
          <a:lstStyle/>
          <a:p>
            <a:pPr algn="just"/>
            <a:r>
              <a:rPr lang="en-US" sz="2400" b="1" i="0" dirty="0">
                <a:solidFill>
                  <a:srgbClr val="333333"/>
                </a:solidFill>
                <a:effectLst/>
                <a:latin typeface="Arial" panose="020B0604020202020204" pitchFamily="34" charset="0"/>
                <a:cs typeface="Arial" panose="020B0604020202020204" pitchFamily="34" charset="0"/>
              </a:rPr>
              <a:t>National Population Policy, 2000</a:t>
            </a:r>
          </a:p>
          <a:p>
            <a:pPr algn="just"/>
            <a:endParaRPr lang="en-US" sz="2400" b="1" i="0" dirty="0">
              <a:solidFill>
                <a:srgbClr val="333333"/>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US" b="0" i="0" dirty="0">
                <a:solidFill>
                  <a:srgbClr val="666666"/>
                </a:solidFill>
                <a:effectLst/>
                <a:latin typeface="Arial" panose="020B0604020202020204" pitchFamily="34" charset="0"/>
                <a:cs typeface="Arial" panose="020B0604020202020204" pitchFamily="34" charset="0"/>
              </a:rPr>
              <a:t>On May 11, 2000, India's population surpassed 100 crore, and it was predicted that if current population growth trends continued, India will overtake China as the world's most populous country by 2045.</a:t>
            </a:r>
          </a:p>
          <a:p>
            <a:pPr algn="just">
              <a:buFont typeface="Arial" panose="020B0604020202020204" pitchFamily="34" charset="0"/>
              <a:buChar char="•"/>
            </a:pPr>
            <a:endParaRPr lang="en-US" b="0" i="0" dirty="0">
              <a:solidFill>
                <a:srgbClr val="666666"/>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US" b="0" i="0" dirty="0">
                <a:solidFill>
                  <a:srgbClr val="666666"/>
                </a:solidFill>
                <a:effectLst/>
                <a:latin typeface="Arial" panose="020B0604020202020204" pitchFamily="34" charset="0"/>
                <a:cs typeface="Arial" panose="020B0604020202020204" pitchFamily="34" charset="0"/>
              </a:rPr>
              <a:t>During the twentieth century, India's population increased nearly fivefold, from 23 million to 100 million, while the world's population increased nearly threefold, from 200 million to 600 million.</a:t>
            </a:r>
          </a:p>
          <a:p>
            <a:pPr algn="just">
              <a:buFont typeface="Arial" panose="020B0604020202020204" pitchFamily="34" charset="0"/>
              <a:buChar char="•"/>
            </a:pPr>
            <a:endParaRPr lang="en-US" b="0" i="0" dirty="0">
              <a:solidFill>
                <a:srgbClr val="666666"/>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US" b="0" i="0" dirty="0">
                <a:solidFill>
                  <a:srgbClr val="666666"/>
                </a:solidFill>
                <a:effectLst/>
                <a:latin typeface="Arial" panose="020B0604020202020204" pitchFamily="34" charset="0"/>
                <a:cs typeface="Arial" panose="020B0604020202020204" pitchFamily="34" charset="0"/>
              </a:rPr>
              <a:t>With a current annual population increase of 1.55 crore, it appears that maintaining a balance to conserve the country's resource endowment and environment will be difficult.</a:t>
            </a:r>
          </a:p>
          <a:p>
            <a:pPr algn="just">
              <a:buFont typeface="Arial" panose="020B0604020202020204" pitchFamily="34" charset="0"/>
              <a:buChar char="•"/>
            </a:pPr>
            <a:endParaRPr lang="en-US" b="0" i="0" dirty="0">
              <a:solidFill>
                <a:srgbClr val="666666"/>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US" b="0" i="0" dirty="0">
                <a:solidFill>
                  <a:srgbClr val="666666"/>
                </a:solidFill>
                <a:effectLst/>
                <a:latin typeface="Arial" panose="020B0604020202020204" pitchFamily="34" charset="0"/>
                <a:cs typeface="Arial" panose="020B0604020202020204" pitchFamily="34" charset="0"/>
              </a:rPr>
              <a:t>Population </a:t>
            </a:r>
            <a:r>
              <a:rPr lang="en-US" b="0" i="0" dirty="0" err="1">
                <a:solidFill>
                  <a:srgbClr val="666666"/>
                </a:solidFill>
                <a:effectLst/>
                <a:latin typeface="Arial" panose="020B0604020202020204" pitchFamily="34" charset="0"/>
                <a:cs typeface="Arial" panose="020B0604020202020204" pitchFamily="34" charset="0"/>
              </a:rPr>
              <a:t>stabilisation</a:t>
            </a:r>
            <a:r>
              <a:rPr lang="en-US" b="0" i="0" dirty="0">
                <a:solidFill>
                  <a:srgbClr val="666666"/>
                </a:solidFill>
                <a:effectLst/>
                <a:latin typeface="Arial" panose="020B0604020202020204" pitchFamily="34" charset="0"/>
                <a:cs typeface="Arial" panose="020B0604020202020204" pitchFamily="34" charset="0"/>
              </a:rPr>
              <a:t> is critical for promoting sustainable development with more equitable distribution.</a:t>
            </a:r>
          </a:p>
          <a:p>
            <a:pPr algn="just">
              <a:buFont typeface="Arial" panose="020B0604020202020204" pitchFamily="34" charset="0"/>
              <a:buChar char="•"/>
            </a:pPr>
            <a:endParaRPr lang="en-US" b="0" i="0" dirty="0">
              <a:solidFill>
                <a:srgbClr val="666666"/>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US" b="0" i="0" dirty="0">
                <a:solidFill>
                  <a:srgbClr val="666666"/>
                </a:solidFill>
                <a:effectLst/>
                <a:latin typeface="Arial" panose="020B0604020202020204" pitchFamily="34" charset="0"/>
                <a:cs typeface="Arial" panose="020B0604020202020204" pitchFamily="34" charset="0"/>
              </a:rPr>
              <a:t>The National Population Policy, which was announced on February 15, 2000, provided a policy framework for advancing goals and priorities to various strategies in order to meet India's reproductive and child health needs and achieve TFR by 2010.</a:t>
            </a:r>
          </a:p>
          <a:p>
            <a:pPr algn="just">
              <a:buFont typeface="Arial" panose="020B0604020202020204" pitchFamily="34" charset="0"/>
              <a:buChar char="•"/>
            </a:pPr>
            <a:endParaRPr lang="en-US" b="0" i="0" dirty="0">
              <a:solidFill>
                <a:srgbClr val="666666"/>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US" b="0" i="0" dirty="0">
                <a:solidFill>
                  <a:srgbClr val="666666"/>
                </a:solidFill>
                <a:effectLst/>
                <a:latin typeface="Arial" panose="020B0604020202020204" pitchFamily="34" charset="0"/>
                <a:cs typeface="Arial" panose="020B0604020202020204" pitchFamily="34" charset="0"/>
              </a:rPr>
              <a:t>The policy's main goal was to address a variety of issues related to </a:t>
            </a:r>
            <a:r>
              <a:rPr lang="en-US" b="1" i="0" dirty="0">
                <a:solidFill>
                  <a:srgbClr val="666666"/>
                </a:solidFill>
                <a:effectLst/>
                <a:latin typeface="Arial" panose="020B0604020202020204" pitchFamily="34" charset="0"/>
                <a:cs typeface="Arial" panose="020B0604020202020204" pitchFamily="34" charset="0"/>
              </a:rPr>
              <a:t>maternal health, child survival, </a:t>
            </a:r>
            <a:r>
              <a:rPr lang="en-US" b="0" i="0" dirty="0">
                <a:solidFill>
                  <a:srgbClr val="666666"/>
                </a:solidFill>
                <a:effectLst/>
                <a:latin typeface="Arial" panose="020B0604020202020204" pitchFamily="34" charset="0"/>
                <a:cs typeface="Arial" panose="020B0604020202020204" pitchFamily="34" charset="0"/>
              </a:rPr>
              <a:t>and </a:t>
            </a:r>
            <a:r>
              <a:rPr lang="en-US" b="1" i="0" dirty="0">
                <a:solidFill>
                  <a:srgbClr val="666666"/>
                </a:solidFill>
                <a:effectLst/>
                <a:latin typeface="Arial" panose="020B0604020202020204" pitchFamily="34" charset="0"/>
                <a:cs typeface="Arial" panose="020B0604020202020204" pitchFamily="34" charset="0"/>
              </a:rPr>
              <a:t>contraception</a:t>
            </a:r>
            <a:r>
              <a:rPr lang="en-US" b="0" i="0" dirty="0">
                <a:solidFill>
                  <a:srgbClr val="666666"/>
                </a:solidFill>
                <a:effectLst/>
                <a:latin typeface="Arial" panose="020B0604020202020204" pitchFamily="34" charset="0"/>
                <a:cs typeface="Arial" panose="020B0604020202020204" pitchFamily="34" charset="0"/>
              </a:rPr>
              <a:t>, as well as to make </a:t>
            </a:r>
            <a:r>
              <a:rPr lang="en-US" b="1" i="0" dirty="0">
                <a:solidFill>
                  <a:srgbClr val="666666"/>
                </a:solidFill>
                <a:effectLst/>
                <a:latin typeface="Arial" panose="020B0604020202020204" pitchFamily="34" charset="0"/>
                <a:cs typeface="Arial" panose="020B0604020202020204" pitchFamily="34" charset="0"/>
              </a:rPr>
              <a:t>reproductive health care</a:t>
            </a:r>
            <a:r>
              <a:rPr lang="en-US" b="0" i="0" dirty="0">
                <a:solidFill>
                  <a:srgbClr val="666666"/>
                </a:solidFill>
                <a:effectLst/>
                <a:latin typeface="Arial" panose="020B0604020202020204" pitchFamily="34" charset="0"/>
                <a:cs typeface="Arial" panose="020B0604020202020204" pitchFamily="34" charset="0"/>
              </a:rPr>
              <a:t> more accessible and affordable to everyone.</a:t>
            </a:r>
          </a:p>
        </p:txBody>
      </p:sp>
    </p:spTree>
    <p:extLst>
      <p:ext uri="{BB962C8B-B14F-4D97-AF65-F5344CB8AC3E}">
        <p14:creationId xmlns:p14="http://schemas.microsoft.com/office/powerpoint/2010/main" val="3120278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84CCDC67-7EBF-4345-783D-2953DF9EF324}"/>
              </a:ext>
            </a:extLst>
          </p:cNvPr>
          <p:cNvSpPr txBox="1"/>
          <p:nvPr/>
        </p:nvSpPr>
        <p:spPr>
          <a:xfrm>
            <a:off x="359596" y="0"/>
            <a:ext cx="11548152" cy="3323987"/>
          </a:xfrm>
          <a:prstGeom prst="rect">
            <a:avLst/>
          </a:prstGeom>
          <a:noFill/>
        </p:spPr>
        <p:txBody>
          <a:bodyPr wrap="square">
            <a:spAutoFit/>
          </a:bodyPr>
          <a:lstStyle/>
          <a:p>
            <a:pPr algn="just"/>
            <a:r>
              <a:rPr lang="en-US" sz="2400" b="1" i="0" dirty="0">
                <a:solidFill>
                  <a:srgbClr val="333333"/>
                </a:solidFill>
                <a:effectLst/>
                <a:latin typeface="Arial" panose="020B0604020202020204" pitchFamily="34" charset="0"/>
                <a:cs typeface="Arial" panose="020B0604020202020204" pitchFamily="34" charset="0"/>
              </a:rPr>
              <a:t>Objectives</a:t>
            </a:r>
          </a:p>
          <a:p>
            <a:pPr algn="just"/>
            <a:endParaRPr lang="en-US" sz="2400" b="1" i="0" dirty="0">
              <a:solidFill>
                <a:srgbClr val="333333"/>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US" b="1" i="0" dirty="0">
                <a:solidFill>
                  <a:srgbClr val="666666"/>
                </a:solidFill>
                <a:effectLst/>
                <a:latin typeface="Arial" panose="020B0604020202020204" pitchFamily="34" charset="0"/>
                <a:cs typeface="Arial" panose="020B0604020202020204" pitchFamily="34" charset="0"/>
              </a:rPr>
              <a:t>Temporary objective: </a:t>
            </a:r>
            <a:r>
              <a:rPr lang="en-US" b="0" i="0" dirty="0">
                <a:solidFill>
                  <a:srgbClr val="666666"/>
                </a:solidFill>
                <a:effectLst/>
                <a:latin typeface="Arial" panose="020B0604020202020204" pitchFamily="34" charset="0"/>
                <a:cs typeface="Arial" panose="020B0604020202020204" pitchFamily="34" charset="0"/>
              </a:rPr>
              <a:t>The provision of birth control devices was included as a temporary goal. It also included the development of a health-protection framework and the recruitment of health-care workers.</a:t>
            </a:r>
          </a:p>
          <a:p>
            <a:pPr algn="just">
              <a:buFont typeface="Arial" panose="020B0604020202020204" pitchFamily="34" charset="0"/>
              <a:buChar char="•"/>
            </a:pPr>
            <a:endParaRPr lang="en-US" b="0" i="0" dirty="0">
              <a:solidFill>
                <a:srgbClr val="666666"/>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US" b="1" i="0" dirty="0">
                <a:solidFill>
                  <a:srgbClr val="666666"/>
                </a:solidFill>
                <a:effectLst/>
                <a:latin typeface="Arial" panose="020B0604020202020204" pitchFamily="34" charset="0"/>
                <a:cs typeface="Arial" panose="020B0604020202020204" pitchFamily="34" charset="0"/>
              </a:rPr>
              <a:t>Mid-term objective: </a:t>
            </a:r>
            <a:r>
              <a:rPr lang="en-US" b="0" i="0" dirty="0">
                <a:solidFill>
                  <a:srgbClr val="666666"/>
                </a:solidFill>
                <a:effectLst/>
                <a:latin typeface="Arial" panose="020B0604020202020204" pitchFamily="34" charset="0"/>
                <a:cs typeface="Arial" panose="020B0604020202020204" pitchFamily="34" charset="0"/>
              </a:rPr>
              <a:t>By 2010, the total fertility rate (TFR) had to be reduced to 2.1, which was the replacement level.</a:t>
            </a:r>
          </a:p>
          <a:p>
            <a:pPr algn="just">
              <a:buFont typeface="Arial" panose="020B0604020202020204" pitchFamily="34" charset="0"/>
              <a:buChar char="•"/>
            </a:pPr>
            <a:endParaRPr lang="en-US" b="0" i="0" dirty="0">
              <a:solidFill>
                <a:srgbClr val="666666"/>
              </a:solidFill>
              <a:effectLst/>
              <a:latin typeface="Arial" panose="020B0604020202020204" pitchFamily="34" charset="0"/>
              <a:cs typeface="Arial" panose="020B0604020202020204" pitchFamily="34" charset="0"/>
            </a:endParaRPr>
          </a:p>
          <a:p>
            <a:pPr algn="just">
              <a:buFont typeface="Arial" panose="020B0604020202020204" pitchFamily="34" charset="0"/>
              <a:buChar char="•"/>
            </a:pPr>
            <a:r>
              <a:rPr lang="en-US" b="1" i="0" dirty="0">
                <a:solidFill>
                  <a:srgbClr val="666666"/>
                </a:solidFill>
                <a:effectLst/>
                <a:latin typeface="Arial" panose="020B0604020202020204" pitchFamily="34" charset="0"/>
                <a:cs typeface="Arial" panose="020B0604020202020204" pitchFamily="34" charset="0"/>
              </a:rPr>
              <a:t>Long-term objective: </a:t>
            </a:r>
            <a:r>
              <a:rPr lang="en-US" b="0" i="0" dirty="0">
                <a:solidFill>
                  <a:srgbClr val="666666"/>
                </a:solidFill>
                <a:effectLst/>
                <a:latin typeface="Arial" panose="020B0604020202020204" pitchFamily="34" charset="0"/>
                <a:cs typeface="Arial" panose="020B0604020202020204" pitchFamily="34" charset="0"/>
              </a:rPr>
              <a:t>The goal is to achieve population </a:t>
            </a:r>
            <a:r>
              <a:rPr lang="en-US" b="0" i="0" dirty="0" err="1">
                <a:solidFill>
                  <a:srgbClr val="666666"/>
                </a:solidFill>
                <a:effectLst/>
                <a:latin typeface="Arial" panose="020B0604020202020204" pitchFamily="34" charset="0"/>
                <a:cs typeface="Arial" panose="020B0604020202020204" pitchFamily="34" charset="0"/>
              </a:rPr>
              <a:t>stabilisation</a:t>
            </a:r>
            <a:r>
              <a:rPr lang="en-US" b="0" i="0" dirty="0">
                <a:solidFill>
                  <a:srgbClr val="666666"/>
                </a:solidFill>
                <a:effectLst/>
                <a:latin typeface="Arial" panose="020B0604020202020204" pitchFamily="34" charset="0"/>
                <a:cs typeface="Arial" panose="020B0604020202020204" pitchFamily="34" charset="0"/>
              </a:rPr>
              <a:t> by 2045.</a:t>
            </a:r>
          </a:p>
          <a:p>
            <a:pPr algn="just">
              <a:buFont typeface="Arial" panose="020B0604020202020204" pitchFamily="34" charset="0"/>
              <a:buChar char="•"/>
            </a:pPr>
            <a:r>
              <a:rPr lang="en-US" b="0" i="0" dirty="0">
                <a:solidFill>
                  <a:srgbClr val="666666"/>
                </a:solidFill>
                <a:effectLst/>
                <a:latin typeface="Arial" panose="020B0604020202020204" pitchFamily="34" charset="0"/>
                <a:cs typeface="Arial" panose="020B0604020202020204" pitchFamily="34" charset="0"/>
              </a:rPr>
              <a:t>The population must be </a:t>
            </a:r>
            <a:r>
              <a:rPr lang="en-US" b="0" i="0" dirty="0" err="1">
                <a:solidFill>
                  <a:srgbClr val="666666"/>
                </a:solidFill>
                <a:effectLst/>
                <a:latin typeface="Arial" panose="020B0604020202020204" pitchFamily="34" charset="0"/>
                <a:cs typeface="Arial" panose="020B0604020202020204" pitchFamily="34" charset="0"/>
              </a:rPr>
              <a:t>stabilised</a:t>
            </a:r>
            <a:r>
              <a:rPr lang="en-US" b="0" i="0" dirty="0">
                <a:solidFill>
                  <a:srgbClr val="666666"/>
                </a:solidFill>
                <a:effectLst/>
                <a:latin typeface="Arial" panose="020B0604020202020204" pitchFamily="34" charset="0"/>
                <a:cs typeface="Arial" panose="020B0604020202020204" pitchFamily="34" charset="0"/>
              </a:rPr>
              <a:t> at a level that is harmonious in terms of economic, social, and environmental development and protection.</a:t>
            </a:r>
          </a:p>
        </p:txBody>
      </p:sp>
      <p:sp>
        <p:nvSpPr>
          <p:cNvPr id="8" name="TextBox 7">
            <a:extLst>
              <a:ext uri="{FF2B5EF4-FFF2-40B4-BE49-F238E27FC236}">
                <a16:creationId xmlns:a16="http://schemas.microsoft.com/office/drawing/2014/main" id="{5686D158-5D6A-D1A4-D921-0C9F7713E33E}"/>
              </a:ext>
            </a:extLst>
          </p:cNvPr>
          <p:cNvSpPr txBox="1"/>
          <p:nvPr/>
        </p:nvSpPr>
        <p:spPr>
          <a:xfrm>
            <a:off x="441789" y="3534014"/>
            <a:ext cx="8704779" cy="3323987"/>
          </a:xfrm>
          <a:prstGeom prst="rect">
            <a:avLst/>
          </a:prstGeom>
          <a:noFill/>
        </p:spPr>
        <p:txBody>
          <a:bodyPr wrap="square">
            <a:spAutoFit/>
          </a:bodyPr>
          <a:lstStyle/>
          <a:p>
            <a:pPr algn="l"/>
            <a:r>
              <a:rPr lang="en-US" sz="2400" b="1" i="0" dirty="0">
                <a:solidFill>
                  <a:srgbClr val="333333"/>
                </a:solidFill>
                <a:effectLst/>
                <a:latin typeface="Arial" panose="020B0604020202020204" pitchFamily="34" charset="0"/>
                <a:cs typeface="Arial" panose="020B0604020202020204" pitchFamily="34" charset="0"/>
              </a:rPr>
              <a:t>Targets</a:t>
            </a:r>
          </a:p>
          <a:p>
            <a:pPr algn="l"/>
            <a:endParaRPr lang="en-US" sz="2400" b="1" i="0" dirty="0">
              <a:solidFill>
                <a:srgbClr val="333333"/>
              </a:solidFill>
              <a:effectLst/>
              <a:latin typeface="Arial" panose="020B0604020202020204" pitchFamily="34" charset="0"/>
              <a:cs typeface="Arial" panose="020B0604020202020204" pitchFamily="34" charset="0"/>
            </a:endParaRPr>
          </a:p>
          <a:p>
            <a:pPr algn="l">
              <a:buFont typeface="Arial" panose="020B0604020202020204" pitchFamily="34" charset="0"/>
              <a:buChar char="•"/>
            </a:pPr>
            <a:r>
              <a:rPr lang="en-US" b="0" i="0" dirty="0">
                <a:solidFill>
                  <a:srgbClr val="666666"/>
                </a:solidFill>
                <a:effectLst/>
                <a:latin typeface="Arial" panose="020B0604020202020204" pitchFamily="34" charset="0"/>
                <a:cs typeface="Arial" panose="020B0604020202020204" pitchFamily="34" charset="0"/>
              </a:rPr>
              <a:t>By 2045, achieve a population growth rate of 0 percent.</a:t>
            </a:r>
          </a:p>
          <a:p>
            <a:pPr algn="l">
              <a:buFont typeface="Arial" panose="020B0604020202020204" pitchFamily="34" charset="0"/>
              <a:buChar char="•"/>
            </a:pPr>
            <a:endParaRPr lang="en-US" b="0" i="0" dirty="0">
              <a:solidFill>
                <a:srgbClr val="666666"/>
              </a:solidFill>
              <a:effectLst/>
              <a:latin typeface="Arial" panose="020B0604020202020204" pitchFamily="34" charset="0"/>
              <a:cs typeface="Arial" panose="020B0604020202020204" pitchFamily="34" charset="0"/>
            </a:endParaRPr>
          </a:p>
          <a:p>
            <a:pPr algn="l">
              <a:buFont typeface="Arial" panose="020B0604020202020204" pitchFamily="34" charset="0"/>
              <a:buChar char="•"/>
            </a:pPr>
            <a:r>
              <a:rPr lang="en-US" b="0" i="0" dirty="0">
                <a:solidFill>
                  <a:srgbClr val="666666"/>
                </a:solidFill>
                <a:effectLst/>
                <a:latin typeface="Arial" panose="020B0604020202020204" pitchFamily="34" charset="0"/>
                <a:cs typeface="Arial" panose="020B0604020202020204" pitchFamily="34" charset="0"/>
              </a:rPr>
              <a:t>Lower the infant mortality rate to less than 30 per 1,000 live births.</a:t>
            </a:r>
          </a:p>
          <a:p>
            <a:pPr algn="l">
              <a:buFont typeface="Arial" panose="020B0604020202020204" pitchFamily="34" charset="0"/>
              <a:buChar char="•"/>
            </a:pPr>
            <a:endParaRPr lang="en-US" b="0" i="0" dirty="0">
              <a:solidFill>
                <a:srgbClr val="666666"/>
              </a:solidFill>
              <a:effectLst/>
              <a:latin typeface="Arial" panose="020B0604020202020204" pitchFamily="34" charset="0"/>
              <a:cs typeface="Arial" panose="020B0604020202020204" pitchFamily="34" charset="0"/>
            </a:endParaRPr>
          </a:p>
          <a:p>
            <a:pPr algn="l">
              <a:buFont typeface="Arial" panose="020B0604020202020204" pitchFamily="34" charset="0"/>
              <a:buChar char="•"/>
            </a:pPr>
            <a:r>
              <a:rPr lang="en-US" b="0" i="0" dirty="0">
                <a:solidFill>
                  <a:srgbClr val="666666"/>
                </a:solidFill>
                <a:effectLst/>
                <a:latin typeface="Arial" panose="020B0604020202020204" pitchFamily="34" charset="0"/>
                <a:cs typeface="Arial" panose="020B0604020202020204" pitchFamily="34" charset="0"/>
              </a:rPr>
              <a:t>Lower the maternal mortality rate to less than 100 per 1,000 live births.</a:t>
            </a:r>
          </a:p>
          <a:p>
            <a:pPr algn="l">
              <a:buFont typeface="Arial" panose="020B0604020202020204" pitchFamily="34" charset="0"/>
              <a:buChar char="•"/>
            </a:pPr>
            <a:endParaRPr lang="en-US" b="0" i="0" dirty="0">
              <a:solidFill>
                <a:srgbClr val="666666"/>
              </a:solidFill>
              <a:effectLst/>
              <a:latin typeface="Arial" panose="020B0604020202020204" pitchFamily="34" charset="0"/>
              <a:cs typeface="Arial" panose="020B0604020202020204" pitchFamily="34" charset="0"/>
            </a:endParaRPr>
          </a:p>
          <a:p>
            <a:pPr algn="l">
              <a:buFont typeface="Arial" panose="020B0604020202020204" pitchFamily="34" charset="0"/>
              <a:buChar char="•"/>
            </a:pPr>
            <a:r>
              <a:rPr lang="en-US" b="0" i="0" dirty="0">
                <a:solidFill>
                  <a:srgbClr val="666666"/>
                </a:solidFill>
                <a:effectLst/>
                <a:latin typeface="Arial" panose="020B0604020202020204" pitchFamily="34" charset="0"/>
                <a:cs typeface="Arial" panose="020B0604020202020204" pitchFamily="34" charset="0"/>
              </a:rPr>
              <a:t>By 2010, the birth rate should be reduced to 21 per 1000.</a:t>
            </a:r>
          </a:p>
          <a:p>
            <a:pPr algn="l">
              <a:buFont typeface="Arial" panose="020B0604020202020204" pitchFamily="34" charset="0"/>
              <a:buChar char="•"/>
            </a:pPr>
            <a:endParaRPr lang="en-US" b="0" i="0" dirty="0">
              <a:solidFill>
                <a:srgbClr val="666666"/>
              </a:solidFill>
              <a:effectLst/>
              <a:latin typeface="Arial" panose="020B0604020202020204" pitchFamily="34" charset="0"/>
              <a:cs typeface="Arial" panose="020B0604020202020204" pitchFamily="34" charset="0"/>
            </a:endParaRPr>
          </a:p>
          <a:p>
            <a:pPr algn="l">
              <a:buFont typeface="Arial" panose="020B0604020202020204" pitchFamily="34" charset="0"/>
              <a:buChar char="•"/>
            </a:pPr>
            <a:r>
              <a:rPr lang="en-US" b="0" i="0" dirty="0">
                <a:solidFill>
                  <a:srgbClr val="666666"/>
                </a:solidFill>
                <a:effectLst/>
                <a:latin typeface="Arial" panose="020B0604020202020204" pitchFamily="34" charset="0"/>
                <a:cs typeface="Arial" panose="020B0604020202020204" pitchFamily="34" charset="0"/>
              </a:rPr>
              <a:t>By 2010, reduce the total fertility rate (TFR) to 2.1.</a:t>
            </a:r>
          </a:p>
        </p:txBody>
      </p:sp>
    </p:spTree>
    <p:extLst>
      <p:ext uri="{BB962C8B-B14F-4D97-AF65-F5344CB8AC3E}">
        <p14:creationId xmlns:p14="http://schemas.microsoft.com/office/powerpoint/2010/main" val="2622101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472A91F-A19D-3A9A-9A16-1426AD38205D}"/>
              </a:ext>
            </a:extLst>
          </p:cNvPr>
          <p:cNvSpPr txBox="1"/>
          <p:nvPr/>
        </p:nvSpPr>
        <p:spPr>
          <a:xfrm>
            <a:off x="5274644" y="2628781"/>
            <a:ext cx="2313390" cy="800219"/>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THANK YOU</a:t>
            </a:r>
            <a:endParaRPr kumimoji="0" lang="en-IN" sz="2800" b="1"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908494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853</Words>
  <Application>Microsoft Office PowerPoint</Application>
  <PresentationFormat>Widescreen</PresentationFormat>
  <Paragraphs>83</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Nunito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Kamalika Chakraborty</dc:creator>
  <cp:lastModifiedBy>Kamalika Chakraborty</cp:lastModifiedBy>
  <cp:revision>4</cp:revision>
  <dcterms:created xsi:type="dcterms:W3CDTF">2023-01-08T17:00:43Z</dcterms:created>
  <dcterms:modified xsi:type="dcterms:W3CDTF">2023-01-09T15:01:14Z</dcterms:modified>
</cp:coreProperties>
</file>